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569" r:id="rId2"/>
    <p:sldId id="928" r:id="rId3"/>
    <p:sldId id="935" r:id="rId4"/>
    <p:sldId id="929" r:id="rId5"/>
    <p:sldId id="930" r:id="rId6"/>
    <p:sldId id="932" r:id="rId7"/>
    <p:sldId id="933" r:id="rId8"/>
    <p:sldId id="926" r:id="rId9"/>
    <p:sldId id="4571" r:id="rId10"/>
    <p:sldId id="4570" r:id="rId11"/>
    <p:sldId id="380" r:id="rId12"/>
    <p:sldId id="375" r:id="rId13"/>
    <p:sldId id="4513" r:id="rId14"/>
    <p:sldId id="4525" r:id="rId15"/>
    <p:sldId id="936" r:id="rId16"/>
    <p:sldId id="4549" r:id="rId17"/>
    <p:sldId id="939" r:id="rId18"/>
    <p:sldId id="938" r:id="rId19"/>
    <p:sldId id="942" r:id="rId20"/>
    <p:sldId id="940" r:id="rId21"/>
    <p:sldId id="4519" r:id="rId22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Big </a:t>
            </a:r>
            <a:r>
              <a:rPr lang="de-DE" dirty="0" err="1"/>
              <a:t>assembly</a:t>
            </a:r>
            <a:r>
              <a:rPr lang="de-DE" dirty="0"/>
              <a:t> Hall </a:t>
            </a:r>
            <a:r>
              <a:rPr lang="de-DE" dirty="0" err="1"/>
              <a:t>could</a:t>
            </a:r>
            <a:r>
              <a:rPr lang="de-DE" dirty="0"/>
              <a:t> not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anymore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ist was </a:t>
            </a:r>
            <a:r>
              <a:rPr lang="de-DE" dirty="0" err="1"/>
              <a:t>raining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6739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Dare </a:t>
            </a:r>
            <a:r>
              <a:rPr lang="de-DE" dirty="0" err="1"/>
              <a:t>to</a:t>
            </a:r>
            <a:r>
              <a:rPr lang="de-DE" dirty="0"/>
              <a:t> REFUSE </a:t>
            </a:r>
            <a:r>
              <a:rPr lang="de-DE" dirty="0" err="1"/>
              <a:t>useless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, </a:t>
            </a:r>
            <a:r>
              <a:rPr lang="de-DE" dirty="0" err="1"/>
              <a:t>unnecessary</a:t>
            </a:r>
            <a:r>
              <a:rPr lang="de-DE" dirty="0"/>
              <a:t> </a:t>
            </a:r>
            <a:r>
              <a:rPr lang="de-DE" dirty="0" err="1"/>
              <a:t>replacements</a:t>
            </a:r>
            <a:r>
              <a:rPr lang="de-DE" dirty="0"/>
              <a:t>, and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client</a:t>
            </a:r>
            <a:r>
              <a:rPr lang="de-DE" dirty="0"/>
              <a:t> will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safe</a:t>
            </a:r>
            <a:r>
              <a:rPr lang="de-DE" dirty="0"/>
              <a:t> </a:t>
            </a:r>
            <a:r>
              <a:rPr lang="de-DE" dirty="0" err="1"/>
              <a:t>money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058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Crossing the Rhine </a:t>
            </a:r>
            <a:r>
              <a:rPr lang="de-DE" dirty="0" err="1"/>
              <a:t>to</a:t>
            </a:r>
            <a:r>
              <a:rPr lang="de-DE" dirty="0"/>
              <a:t> and </a:t>
            </a:r>
            <a:r>
              <a:rPr lang="de-DE" dirty="0" err="1"/>
              <a:t>fro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601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the last 25 </a:t>
            </a:r>
            <a:r>
              <a:rPr lang="de-DE" dirty="0" err="1"/>
              <a:t>Years</a:t>
            </a:r>
            <a:r>
              <a:rPr lang="de-DE" dirty="0"/>
              <a:t> i </a:t>
            </a:r>
            <a:r>
              <a:rPr lang="de-DE" dirty="0" err="1"/>
              <a:t>founded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enterprises</a:t>
            </a:r>
            <a:r>
              <a:rPr lang="de-DE" dirty="0"/>
              <a:t>, </a:t>
            </a:r>
            <a:r>
              <a:rPr lang="de-DE" dirty="0" err="1"/>
              <a:t>companies</a:t>
            </a:r>
            <a:r>
              <a:rPr lang="de-DE" dirty="0"/>
              <a:t>, </a:t>
            </a:r>
            <a:r>
              <a:rPr lang="de-DE" dirty="0" err="1"/>
              <a:t>cooperatives</a:t>
            </a:r>
            <a:r>
              <a:rPr lang="de-DE" dirty="0"/>
              <a:t>, </a:t>
            </a:r>
            <a:r>
              <a:rPr lang="de-DE" dirty="0" err="1"/>
              <a:t>associations</a:t>
            </a:r>
            <a:r>
              <a:rPr lang="de-DE" dirty="0"/>
              <a:t>, </a:t>
            </a:r>
            <a:r>
              <a:rPr lang="de-DE" dirty="0" err="1"/>
              <a:t>etc</a:t>
            </a:r>
            <a:r>
              <a:rPr lang="de-DE" dirty="0"/>
              <a:t> all </a:t>
            </a:r>
            <a:r>
              <a:rPr lang="de-DE" dirty="0" err="1"/>
              <a:t>with</a:t>
            </a:r>
            <a:r>
              <a:rPr lang="de-DE" dirty="0"/>
              <a:t> the same </a:t>
            </a:r>
            <a:r>
              <a:rPr lang="de-DE" dirty="0" err="1"/>
              <a:t>mission</a:t>
            </a:r>
            <a:r>
              <a:rPr lang="de-DE" dirty="0"/>
              <a:t>: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,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consumption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, </a:t>
            </a:r>
            <a:r>
              <a:rPr lang="de-DE" dirty="0" err="1"/>
              <a:t>reduce</a:t>
            </a:r>
            <a:r>
              <a:rPr lang="de-DE" dirty="0"/>
              <a:t> the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CO2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950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the last 25 </a:t>
            </a:r>
            <a:r>
              <a:rPr lang="de-DE" dirty="0" err="1"/>
              <a:t>Years</a:t>
            </a:r>
            <a:r>
              <a:rPr lang="de-DE" dirty="0"/>
              <a:t> i </a:t>
            </a:r>
            <a:r>
              <a:rPr lang="de-DE" dirty="0" err="1"/>
              <a:t>founded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enterprises</a:t>
            </a:r>
            <a:r>
              <a:rPr lang="de-DE" dirty="0"/>
              <a:t>, </a:t>
            </a:r>
            <a:r>
              <a:rPr lang="de-DE" dirty="0" err="1"/>
              <a:t>companies</a:t>
            </a:r>
            <a:r>
              <a:rPr lang="de-DE" dirty="0"/>
              <a:t>, </a:t>
            </a:r>
            <a:r>
              <a:rPr lang="de-DE" dirty="0" err="1"/>
              <a:t>cooperatives</a:t>
            </a:r>
            <a:r>
              <a:rPr lang="de-DE" dirty="0"/>
              <a:t>, </a:t>
            </a:r>
            <a:r>
              <a:rPr lang="de-DE" dirty="0" err="1"/>
              <a:t>associations</a:t>
            </a:r>
            <a:r>
              <a:rPr lang="de-DE" dirty="0"/>
              <a:t>, </a:t>
            </a:r>
            <a:r>
              <a:rPr lang="de-DE" dirty="0" err="1"/>
              <a:t>etc</a:t>
            </a:r>
            <a:r>
              <a:rPr lang="de-DE" dirty="0"/>
              <a:t> all </a:t>
            </a:r>
            <a:r>
              <a:rPr lang="de-DE" dirty="0" err="1"/>
              <a:t>with</a:t>
            </a:r>
            <a:r>
              <a:rPr lang="de-DE" dirty="0"/>
              <a:t> the same </a:t>
            </a:r>
            <a:r>
              <a:rPr lang="de-DE" dirty="0" err="1"/>
              <a:t>mission</a:t>
            </a:r>
            <a:r>
              <a:rPr lang="de-DE" dirty="0"/>
              <a:t>: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,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consumption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, </a:t>
            </a:r>
            <a:r>
              <a:rPr lang="de-DE" dirty="0" err="1"/>
              <a:t>reduce</a:t>
            </a:r>
            <a:r>
              <a:rPr lang="de-DE" dirty="0"/>
              <a:t> the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CO2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432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the last 25 </a:t>
            </a:r>
            <a:r>
              <a:rPr lang="de-DE" dirty="0" err="1"/>
              <a:t>Years</a:t>
            </a:r>
            <a:r>
              <a:rPr lang="de-DE" dirty="0"/>
              <a:t> i </a:t>
            </a:r>
            <a:r>
              <a:rPr lang="de-DE" dirty="0" err="1"/>
              <a:t>founded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enterprises</a:t>
            </a:r>
            <a:r>
              <a:rPr lang="de-DE" dirty="0"/>
              <a:t>, </a:t>
            </a:r>
            <a:r>
              <a:rPr lang="de-DE" dirty="0" err="1"/>
              <a:t>companies</a:t>
            </a:r>
            <a:r>
              <a:rPr lang="de-DE" dirty="0"/>
              <a:t>, </a:t>
            </a:r>
            <a:r>
              <a:rPr lang="de-DE" dirty="0" err="1"/>
              <a:t>cooperatives</a:t>
            </a:r>
            <a:r>
              <a:rPr lang="de-DE" dirty="0"/>
              <a:t>, </a:t>
            </a:r>
            <a:r>
              <a:rPr lang="de-DE" dirty="0" err="1"/>
              <a:t>associations</a:t>
            </a:r>
            <a:r>
              <a:rPr lang="de-DE" dirty="0"/>
              <a:t>, </a:t>
            </a:r>
            <a:r>
              <a:rPr lang="de-DE" dirty="0" err="1"/>
              <a:t>etc</a:t>
            </a:r>
            <a:r>
              <a:rPr lang="de-DE" dirty="0"/>
              <a:t> all </a:t>
            </a:r>
            <a:r>
              <a:rPr lang="de-DE" dirty="0" err="1"/>
              <a:t>with</a:t>
            </a:r>
            <a:r>
              <a:rPr lang="de-DE" dirty="0"/>
              <a:t> the same </a:t>
            </a:r>
            <a:r>
              <a:rPr lang="de-DE" dirty="0" err="1"/>
              <a:t>mission</a:t>
            </a:r>
            <a:r>
              <a:rPr lang="de-DE" dirty="0"/>
              <a:t>: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,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consumption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, </a:t>
            </a:r>
            <a:r>
              <a:rPr lang="de-DE" dirty="0" err="1"/>
              <a:t>reduce</a:t>
            </a:r>
            <a:r>
              <a:rPr lang="de-DE" dirty="0"/>
              <a:t> the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CO2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6265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Replace</a:t>
            </a:r>
            <a:r>
              <a:rPr lang="de-DE" dirty="0"/>
              <a:t> the </a:t>
            </a:r>
            <a:r>
              <a:rPr lang="de-DE" dirty="0" err="1"/>
              <a:t>elevator</a:t>
            </a:r>
            <a:endParaRPr lang="de-DE" dirty="0"/>
          </a:p>
          <a:p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 130‘000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asked</a:t>
            </a:r>
            <a:r>
              <a:rPr lang="de-DE" dirty="0"/>
              <a:t> the </a:t>
            </a:r>
            <a:r>
              <a:rPr lang="de-DE" dirty="0" err="1"/>
              <a:t>tenants</a:t>
            </a:r>
            <a:r>
              <a:rPr lang="de-DE" dirty="0"/>
              <a:t>,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prefer</a:t>
            </a:r>
            <a:r>
              <a:rPr lang="de-DE" dirty="0"/>
              <a:t>: </a:t>
            </a:r>
            <a:r>
              <a:rPr lang="de-DE" dirty="0" err="1"/>
              <a:t>pay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rent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an </a:t>
            </a:r>
            <a:r>
              <a:rPr lang="de-DE" dirty="0" err="1"/>
              <a:t>elevator</a:t>
            </a:r>
            <a:endParaRPr lang="de-DE" dirty="0"/>
          </a:p>
          <a:p>
            <a:r>
              <a:rPr lang="de-DE" dirty="0"/>
              <a:t>And </a:t>
            </a:r>
            <a:r>
              <a:rPr lang="de-DE" dirty="0" err="1"/>
              <a:t>this</a:t>
            </a:r>
            <a:r>
              <a:rPr lang="de-DE" dirty="0"/>
              <a:t> was the </a:t>
            </a:r>
            <a:r>
              <a:rPr lang="de-DE" dirty="0" err="1"/>
              <a:t>answer</a:t>
            </a:r>
            <a:r>
              <a:rPr lang="de-DE" dirty="0"/>
              <a:t>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A8A86-6C96-BB44-9AE0-A0455F88697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323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err="1"/>
              <a:t>Economically</a:t>
            </a:r>
            <a:r>
              <a:rPr lang="de-DE" dirty="0"/>
              <a:t>: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: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money</a:t>
            </a:r>
            <a:r>
              <a:rPr lang="de-DE" dirty="0"/>
              <a:t> </a:t>
            </a:r>
            <a:r>
              <a:rPr lang="de-DE" dirty="0" err="1"/>
              <a:t>spent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rent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paid</a:t>
            </a:r>
            <a:endParaRPr lang="de-DE" dirty="0"/>
          </a:p>
          <a:p>
            <a:r>
              <a:rPr lang="de-DE" b="1" dirty="0" err="1"/>
              <a:t>Socially</a:t>
            </a:r>
            <a:r>
              <a:rPr lang="de-DE" dirty="0"/>
              <a:t>: </a:t>
            </a:r>
            <a:r>
              <a:rPr lang="de-DE" dirty="0" err="1"/>
              <a:t>asking</a:t>
            </a:r>
            <a:r>
              <a:rPr lang="de-DE" dirty="0"/>
              <a:t> the </a:t>
            </a:r>
            <a:r>
              <a:rPr lang="de-DE" dirty="0" err="1"/>
              <a:t>tenants</a:t>
            </a:r>
            <a:r>
              <a:rPr lang="de-DE" dirty="0"/>
              <a:t> </a:t>
            </a:r>
            <a:r>
              <a:rPr lang="de-DE" dirty="0" err="1"/>
              <a:t>Participation</a:t>
            </a:r>
            <a:r>
              <a:rPr lang="de-DE" dirty="0"/>
              <a:t>, also at the </a:t>
            </a:r>
            <a:r>
              <a:rPr lang="de-DE" dirty="0" err="1"/>
              <a:t>financial</a:t>
            </a:r>
            <a:r>
              <a:rPr lang="de-DE" dirty="0"/>
              <a:t> </a:t>
            </a:r>
            <a:r>
              <a:rPr lang="de-DE" dirty="0" err="1"/>
              <a:t>result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 err="1"/>
              <a:t>conserve</a:t>
            </a:r>
            <a:r>
              <a:rPr lang="de-DE" dirty="0"/>
              <a:t> </a:t>
            </a:r>
            <a:r>
              <a:rPr lang="de-DE" dirty="0" err="1"/>
              <a:t>identity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keeping</a:t>
            </a:r>
            <a:r>
              <a:rPr lang="de-DE" dirty="0"/>
              <a:t> the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doors</a:t>
            </a:r>
            <a:r>
              <a:rPr lang="de-DE" dirty="0"/>
              <a:t>, </a:t>
            </a:r>
          </a:p>
          <a:p>
            <a:r>
              <a:rPr lang="de-DE" b="1" dirty="0" err="1"/>
              <a:t>Ecologically</a:t>
            </a:r>
            <a:r>
              <a:rPr lang="de-DE" dirty="0"/>
              <a:t>: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stairs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only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/>
              <a:t>, </a:t>
            </a:r>
            <a:r>
              <a:rPr lang="de-DE" dirty="0" err="1"/>
              <a:t>less</a:t>
            </a:r>
            <a:r>
              <a:rPr lang="de-DE" dirty="0"/>
              <a:t> CO2 </a:t>
            </a:r>
            <a:r>
              <a:rPr lang="de-DE" dirty="0" err="1"/>
              <a:t>emitted</a:t>
            </a:r>
            <a:r>
              <a:rPr lang="de-DE" dirty="0"/>
              <a:t>,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A8A86-6C96-BB44-9AE0-A0455F88697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892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Lets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refuse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. </a:t>
            </a:r>
            <a:r>
              <a:rPr lang="de-DE" dirty="0" err="1"/>
              <a:t>Refuse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money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honoraries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architects</a:t>
            </a:r>
            <a:r>
              <a:rPr lang="de-DE" dirty="0"/>
              <a:t>. </a:t>
            </a:r>
          </a:p>
          <a:p>
            <a:r>
              <a:rPr lang="de-DE" dirty="0"/>
              <a:t>Be strong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2234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David </a:t>
            </a:r>
            <a:r>
              <a:rPr lang="de-DE" dirty="0" err="1"/>
              <a:t>Vaner</a:t>
            </a:r>
            <a:r>
              <a:rPr lang="de-DE" dirty="0"/>
              <a:t>, David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giant</a:t>
            </a:r>
            <a:r>
              <a:rPr lang="de-DE" dirty="0"/>
              <a:t> Goliath, David </a:t>
            </a:r>
            <a:r>
              <a:rPr lang="de-DE" dirty="0" err="1"/>
              <a:t>against</a:t>
            </a:r>
            <a:r>
              <a:rPr lang="de-DE" dirty="0"/>
              <a:t> the BKB Swiss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bank</a:t>
            </a:r>
            <a:endParaRPr lang="de-DE" dirty="0"/>
          </a:p>
          <a:p>
            <a:r>
              <a:rPr lang="de-DE" dirty="0" err="1"/>
              <a:t>Analized</a:t>
            </a:r>
            <a:r>
              <a:rPr lang="de-DE" dirty="0"/>
              <a:t> the </a:t>
            </a:r>
            <a:r>
              <a:rPr lang="de-DE" dirty="0" err="1"/>
              <a:t>facade</a:t>
            </a:r>
            <a:r>
              <a:rPr lang="de-DE" dirty="0"/>
              <a:t> – </a:t>
            </a:r>
            <a:r>
              <a:rPr lang="de-DE" dirty="0" err="1"/>
              <a:t>it</a:t>
            </a:r>
            <a:r>
              <a:rPr lang="de-DE" dirty="0"/>
              <a:t> was </a:t>
            </a:r>
            <a:r>
              <a:rPr lang="de-DE" dirty="0" err="1"/>
              <a:t>intact</a:t>
            </a:r>
            <a:r>
              <a:rPr lang="de-DE" dirty="0"/>
              <a:t>, </a:t>
            </a:r>
            <a:r>
              <a:rPr lang="de-DE" dirty="0" err="1"/>
              <a:t>maybe</a:t>
            </a:r>
            <a:r>
              <a:rPr lang="de-DE" dirty="0"/>
              <a:t> al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dirty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493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E78F83-DC93-D385-3B90-A7453383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1670"/>
            <a:ext cx="8435280" cy="2742555"/>
          </a:xfrm>
        </p:spPr>
        <p:txBody>
          <a:bodyPr/>
          <a:lstStyle/>
          <a:p>
            <a:pPr marL="0" indent="0">
              <a:buNone/>
            </a:pPr>
            <a:r>
              <a:rPr lang="de-CH" dirty="0">
                <a:effectLst/>
                <a:latin typeface="Arial" panose="020B0604020202020204" pitchFamily="34" charset="0"/>
              </a:rPr>
              <a:t>Fachveranstaltung 29. November 2023 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err="1">
                <a:effectLst/>
                <a:latin typeface="Helvetica" pitchFamily="2" charset="0"/>
              </a:rPr>
              <a:t>ReUse</a:t>
            </a:r>
            <a:r>
              <a:rPr lang="de-CH" dirty="0">
                <a:effectLst/>
                <a:latin typeface="Helvetica" pitchFamily="2" charset="0"/>
              </a:rPr>
              <a:t>: vom Umgang mit bestehender Bausubstanz vor dem Hintergrund des Klimawandels </a:t>
            </a:r>
            <a:endParaRPr lang="de-CH" dirty="0">
              <a:latin typeface="Helvetica" pitchFamily="2" charset="0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	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6D8446-6903-2B54-6CA6-9FFD452C8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1" y="411510"/>
            <a:ext cx="705678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1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9B377-7F69-12FD-FF85-870D1E81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4"/>
            <a:ext cx="8507288" cy="1357264"/>
          </a:xfrm>
        </p:spPr>
        <p:txBody>
          <a:bodyPr/>
          <a:lstStyle/>
          <a:p>
            <a:pPr algn="l"/>
            <a:r>
              <a:rPr lang="de-DE" sz="3200" b="1" dirty="0"/>
              <a:t>Gründung von diversen Projektfirmen</a:t>
            </a:r>
            <a:br>
              <a:rPr lang="de-DE" sz="3600" b="1" dirty="0"/>
            </a:br>
            <a:endParaRPr lang="de-DE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352250-0911-4571-65A1-81D7C2EC8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9099"/>
            <a:ext cx="8229600" cy="3888432"/>
          </a:xfrm>
        </p:spPr>
        <p:txBody>
          <a:bodyPr/>
          <a:lstStyle/>
          <a:p>
            <a:pPr marL="457200" indent="-457200">
              <a:buAutoNum type="arabicPlain" startAt="2005"/>
            </a:pPr>
            <a:r>
              <a:rPr lang="de-DE" sz="2200" b="1" dirty="0"/>
              <a:t>     Verein Stellwerk</a:t>
            </a:r>
          </a:p>
          <a:p>
            <a:pPr marL="0" indent="0">
              <a:buNone/>
            </a:pPr>
            <a:r>
              <a:rPr lang="de-DE" sz="2200" b="1" dirty="0"/>
              <a:t>2006	Hotel Krafft  AG</a:t>
            </a:r>
          </a:p>
          <a:p>
            <a:pPr marL="0" indent="0">
              <a:buNone/>
            </a:pPr>
            <a:r>
              <a:rPr lang="de-DE" sz="2200" b="1" dirty="0"/>
              <a:t>2008	Ackermannshof AG</a:t>
            </a:r>
            <a:endParaRPr lang="de-DE" sz="2200" dirty="0"/>
          </a:p>
          <a:p>
            <a:pPr marL="0" indent="0">
              <a:buNone/>
            </a:pPr>
            <a:r>
              <a:rPr lang="de-DE" sz="2200" b="1" dirty="0"/>
              <a:t>2013     Markthallen AG Basel</a:t>
            </a:r>
          </a:p>
          <a:p>
            <a:pPr marL="0" indent="0">
              <a:buNone/>
            </a:pPr>
            <a:r>
              <a:rPr lang="de-DE" sz="2200" b="1" dirty="0"/>
              <a:t>2015	Klara 13 AG</a:t>
            </a:r>
          </a:p>
          <a:p>
            <a:pPr marL="0" indent="0">
              <a:buNone/>
            </a:pPr>
            <a:r>
              <a:rPr lang="de-DE" sz="2200" b="1" dirty="0"/>
              <a:t>2016	Predigerhof AG	</a:t>
            </a:r>
          </a:p>
          <a:p>
            <a:pPr marL="457200" indent="-457200">
              <a:buAutoNum type="arabicPlain" startAt="2018"/>
            </a:pPr>
            <a:r>
              <a:rPr lang="de-DE" sz="2200" b="1" dirty="0"/>
              <a:t>     Genossenschaft Wohnen und mehr (</a:t>
            </a:r>
            <a:r>
              <a:rPr lang="de-DE" sz="2200" b="1" dirty="0" err="1"/>
              <a:t>Westfeld</a:t>
            </a:r>
            <a:r>
              <a:rPr lang="de-DE" sz="2200" b="1" dirty="0"/>
              <a:t>)</a:t>
            </a:r>
            <a:br>
              <a:rPr lang="de-DE" sz="2200" b="1" dirty="0"/>
            </a:br>
            <a:r>
              <a:rPr lang="de-DE" sz="2200" b="1" dirty="0"/>
              <a:t>       etc.</a:t>
            </a:r>
          </a:p>
          <a:p>
            <a:pPr marL="0" indent="0">
              <a:buNone/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465416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2108E-0AF7-0D0B-9AAA-BB196CFC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100" dirty="0">
              <a:latin typeface="Helvetica Light" panose="020B0403020202020204" pitchFamily="34" charset="0"/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A59D6AE9-A550-CE8C-9F39-D0729EC8C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12" y="168458"/>
            <a:ext cx="6408776" cy="48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92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66" y="159499"/>
            <a:ext cx="6432668" cy="48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15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808A7-BB13-C27E-58F0-4458090B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68660"/>
            <a:ext cx="7632848" cy="857250"/>
          </a:xfrm>
        </p:spPr>
        <p:txBody>
          <a:bodyPr/>
          <a:lstStyle/>
          <a:p>
            <a:r>
              <a:rPr lang="de-CH" sz="18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	</a:t>
            </a:r>
            <a:br>
              <a:rPr lang="de-CH" sz="18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r>
              <a:rPr lang="de-CH" sz="38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die 5 </a:t>
            </a:r>
            <a:r>
              <a:rPr lang="de-CH" sz="38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R’s</a:t>
            </a:r>
            <a:r>
              <a:rPr lang="de-CH" sz="38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der </a:t>
            </a:r>
            <a:r>
              <a:rPr lang="de-DE" sz="3800" dirty="0"/>
              <a:t>Kreislaufwirtschaft:</a:t>
            </a:r>
            <a:endParaRPr lang="de-CH" sz="38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1F6703-A7C1-E726-B449-AEBD75B06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5910"/>
            <a:ext cx="8229600" cy="361759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dirty="0"/>
          </a:p>
          <a:p>
            <a:pPr marL="0" indent="0" algn="r">
              <a:buNone/>
            </a:pPr>
            <a:endParaRPr lang="de-DE" sz="2400" dirty="0"/>
          </a:p>
          <a:p>
            <a:pPr marL="0" indent="0" algn="r">
              <a:buNone/>
            </a:pPr>
            <a:endParaRPr lang="de-DE" sz="2400" dirty="0"/>
          </a:p>
          <a:p>
            <a:pPr marL="0" indent="0" algn="r">
              <a:buNone/>
            </a:pPr>
            <a:r>
              <a:rPr lang="de-DE" sz="2400" dirty="0"/>
              <a:t>  </a:t>
            </a:r>
          </a:p>
          <a:p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37306BB-76C7-0766-9F7E-8F3B9FE33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68"/>
          <a:stretch/>
        </p:blipFill>
        <p:spPr bwMode="auto">
          <a:xfrm>
            <a:off x="249589" y="1851670"/>
            <a:ext cx="8644822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046904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65746-8E67-0A1E-7911-1969F260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REFUSE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00895412-00DE-F797-EE34-7E77618F4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16883" r="72275" b="39988"/>
          <a:stretch/>
        </p:blipFill>
        <p:spPr bwMode="auto">
          <a:xfrm>
            <a:off x="2455181" y="1311128"/>
            <a:ext cx="4233637" cy="285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61052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6E645-DE21-971F-3222-ADC44205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David </a:t>
            </a:r>
            <a:r>
              <a:rPr lang="de-DE" dirty="0" err="1"/>
              <a:t>Vaner</a:t>
            </a:r>
            <a:r>
              <a:rPr lang="de-DE" dirty="0"/>
              <a:t> und die BKB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38CCE2A-5F64-2A2E-CC3C-6EFE99091F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7222" y="1251054"/>
            <a:ext cx="4027255" cy="3394075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B3EBD8C-FDDE-D303-FC82-2FC87FDAA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5877" y="1238748"/>
            <a:ext cx="4038600" cy="3394472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7998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154FB-39BE-A72F-F7E9-5AC87F396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327BA9-AE46-A2A7-50E0-D8F9C8414B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441C1E5-9E49-FA0D-55BC-1D5F0CFAF8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-35259"/>
            <a:ext cx="5544616" cy="5214017"/>
          </a:xfrm>
        </p:spPr>
      </p:pic>
    </p:spTree>
    <p:extLst>
      <p:ext uri="{BB962C8B-B14F-4D97-AF65-F5344CB8AC3E}">
        <p14:creationId xmlns:p14="http://schemas.microsoft.com/office/powerpoint/2010/main" val="77891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35963-BF43-2343-2F92-6D33BA2A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890E72C-76EA-0702-C6F0-A1D2FC831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8" y="156356"/>
            <a:ext cx="8132524" cy="4830787"/>
          </a:xfrm>
        </p:spPr>
      </p:pic>
    </p:spTree>
    <p:extLst>
      <p:ext uri="{BB962C8B-B14F-4D97-AF65-F5344CB8AC3E}">
        <p14:creationId xmlns:p14="http://schemas.microsoft.com/office/powerpoint/2010/main" val="1190491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B57BB-9994-2E5D-A1F9-7DFA478D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E2CA550-CDDC-6D6F-EAC9-4BD58018D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48" y="-308570"/>
            <a:ext cx="3948304" cy="5760640"/>
          </a:xfrm>
        </p:spPr>
      </p:pic>
    </p:spTree>
    <p:extLst>
      <p:ext uri="{BB962C8B-B14F-4D97-AF65-F5344CB8AC3E}">
        <p14:creationId xmlns:p14="http://schemas.microsoft.com/office/powerpoint/2010/main" val="291152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D8474FB-F8C0-ADE8-7E3E-1515744D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9D06EF5-16F9-02B8-930F-E9F15604AE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3515"/>
            <a:ext cx="4038600" cy="2427345"/>
          </a:xfrm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5C7595C2-99AF-0EC6-3252-E4D386AF48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6533"/>
            <a:ext cx="4038600" cy="2381309"/>
          </a:xfrm>
        </p:spPr>
      </p:pic>
    </p:spTree>
    <p:extLst>
      <p:ext uri="{BB962C8B-B14F-4D97-AF65-F5344CB8AC3E}">
        <p14:creationId xmlns:p14="http://schemas.microsoft.com/office/powerpoint/2010/main" val="109970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B6E8A-77BC-40DA-0157-3FDAC8EC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26F257-97C2-63CB-CAB8-F419D9099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3" y="25"/>
            <a:ext cx="7701594" cy="5143500"/>
          </a:xfrm>
        </p:spPr>
      </p:pic>
    </p:spTree>
    <p:extLst>
      <p:ext uri="{BB962C8B-B14F-4D97-AF65-F5344CB8AC3E}">
        <p14:creationId xmlns:p14="http://schemas.microsoft.com/office/powerpoint/2010/main" val="58588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35DE0BD-F165-DB68-9FDC-F9C82198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B280DC-2650-CAA1-F89A-21233FD382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7396"/>
            <a:ext cx="4038600" cy="2279583"/>
          </a:xfr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A0012554-C83A-5EEC-443F-0EAEBD8139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1775298"/>
            <a:ext cx="3739631" cy="2279583"/>
          </a:xfrm>
        </p:spPr>
      </p:pic>
    </p:spTree>
    <p:extLst>
      <p:ext uri="{BB962C8B-B14F-4D97-AF65-F5344CB8AC3E}">
        <p14:creationId xmlns:p14="http://schemas.microsoft.com/office/powerpoint/2010/main" val="780044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6E645-DE21-971F-3222-ADC44205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5C6390E-0344-3B40-2537-738AD93EA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753757"/>
            <a:ext cx="6480720" cy="6094306"/>
          </a:xfrm>
        </p:spPr>
      </p:pic>
    </p:spTree>
    <p:extLst>
      <p:ext uri="{BB962C8B-B14F-4D97-AF65-F5344CB8AC3E}">
        <p14:creationId xmlns:p14="http://schemas.microsoft.com/office/powerpoint/2010/main" val="1135586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BDD89-C691-936F-922C-46B92732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14911F6-091A-5387-DA9F-6E1375CD5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-3688" r="15308" b="-1"/>
          <a:stretch/>
        </p:blipFill>
        <p:spPr>
          <a:xfrm>
            <a:off x="678396" y="-173522"/>
            <a:ext cx="7787208" cy="5490543"/>
          </a:xfrm>
        </p:spPr>
      </p:pic>
    </p:spTree>
    <p:extLst>
      <p:ext uri="{BB962C8B-B14F-4D97-AF65-F5344CB8AC3E}">
        <p14:creationId xmlns:p14="http://schemas.microsoft.com/office/powerpoint/2010/main" val="203265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3D396-C3B7-F6AF-C7E1-F6B27E61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0A6FD44-C082-3EF8-DA1C-79597F71A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7468"/>
            <a:ext cx="6912768" cy="5170968"/>
          </a:xfrm>
        </p:spPr>
      </p:pic>
    </p:spTree>
    <p:extLst>
      <p:ext uri="{BB962C8B-B14F-4D97-AF65-F5344CB8AC3E}">
        <p14:creationId xmlns:p14="http://schemas.microsoft.com/office/powerpoint/2010/main" val="13484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7A432-2F00-4810-363D-4A5A2370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37BDC0D-F453-2341-8C4F-FA93CCFC9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-20210"/>
            <a:ext cx="7821108" cy="5163710"/>
          </a:xfrm>
        </p:spPr>
      </p:pic>
    </p:spTree>
    <p:extLst>
      <p:ext uri="{BB962C8B-B14F-4D97-AF65-F5344CB8AC3E}">
        <p14:creationId xmlns:p14="http://schemas.microsoft.com/office/powerpoint/2010/main" val="121640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D1BE3-2CC4-ADD2-74A0-62B81B53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DB81EE0-1ECF-FECE-EB23-D1C1E9DD6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72" t="3266" r="16922" b="2620"/>
          <a:stretch/>
        </p:blipFill>
        <p:spPr>
          <a:xfrm>
            <a:off x="-454870" y="206375"/>
            <a:ext cx="9141670" cy="4763419"/>
          </a:xfrm>
        </p:spPr>
      </p:pic>
    </p:spTree>
    <p:extLst>
      <p:ext uri="{BB962C8B-B14F-4D97-AF65-F5344CB8AC3E}">
        <p14:creationId xmlns:p14="http://schemas.microsoft.com/office/powerpoint/2010/main" val="59310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08AC6-A7B5-9770-BD4C-AE406EA1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332078-D862-AFDB-673A-55C4B7BF3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5" y="253395"/>
            <a:ext cx="6530528" cy="3140680"/>
          </a:xfr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19BCD1D6-D7C9-7EF2-C8DE-E2D17FD48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390900"/>
            <a:ext cx="2857500" cy="1752600"/>
          </a:xfrm>
        </p:spPr>
      </p:pic>
    </p:spTree>
    <p:extLst>
      <p:ext uri="{BB962C8B-B14F-4D97-AF65-F5344CB8AC3E}">
        <p14:creationId xmlns:p14="http://schemas.microsoft.com/office/powerpoint/2010/main" val="859147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9B377-7F69-12FD-FF85-870D1E81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4"/>
            <a:ext cx="8507288" cy="1357264"/>
          </a:xfrm>
        </p:spPr>
        <p:txBody>
          <a:bodyPr/>
          <a:lstStyle/>
          <a:p>
            <a:pPr algn="l"/>
            <a:r>
              <a:rPr lang="de-DE" sz="3200" b="1" dirty="0"/>
              <a:t>Firmengründungen zur Förderung der Wiederverwendung</a:t>
            </a:r>
            <a:br>
              <a:rPr lang="de-DE" sz="3600" b="1" dirty="0"/>
            </a:br>
            <a:endParaRPr lang="de-DE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352250-0911-4571-65A1-81D7C2EC8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25" y="1255068"/>
            <a:ext cx="8229600" cy="3888432"/>
          </a:xfrm>
        </p:spPr>
        <p:txBody>
          <a:bodyPr/>
          <a:lstStyle/>
          <a:p>
            <a:pPr marL="0" indent="0">
              <a:buNone/>
            </a:pPr>
            <a:r>
              <a:rPr lang="de-DE" sz="2200" b="1" dirty="0"/>
              <a:t>1995	Verein Bauteilbörse &amp; Bauteilnetz</a:t>
            </a:r>
            <a:br>
              <a:rPr lang="de-DE" sz="2200" b="1" dirty="0"/>
            </a:br>
            <a:r>
              <a:rPr lang="de-DE" sz="2200" b="1" dirty="0"/>
              <a:t>	</a:t>
            </a:r>
            <a:r>
              <a:rPr lang="de-DE" sz="2200" dirty="0"/>
              <a:t>Internet Plattform zur Vermittlung von gebrauchten Bauteilen</a:t>
            </a:r>
          </a:p>
          <a:p>
            <a:pPr marL="0" indent="0">
              <a:buNone/>
            </a:pPr>
            <a:r>
              <a:rPr lang="de-DE" sz="2200" b="1" dirty="0"/>
              <a:t>1998	Denkstatt sàrl  </a:t>
            </a:r>
            <a:br>
              <a:rPr lang="de-DE" sz="2200" b="1" dirty="0"/>
            </a:br>
            <a:r>
              <a:rPr lang="de-DE" sz="2200" b="1" dirty="0"/>
              <a:t>	</a:t>
            </a:r>
            <a:r>
              <a:rPr lang="de-DE" sz="2200" dirty="0"/>
              <a:t>Nutzungstransformation und Arealentwicklung</a:t>
            </a:r>
          </a:p>
          <a:p>
            <a:pPr marL="0" indent="0">
              <a:buNone/>
            </a:pPr>
            <a:r>
              <a:rPr lang="de-DE" sz="2200" b="1" dirty="0"/>
              <a:t>2000	Baubüro in situ AG</a:t>
            </a:r>
            <a:br>
              <a:rPr lang="de-DE" sz="2200" dirty="0"/>
            </a:br>
            <a:r>
              <a:rPr lang="de-DE" sz="2200" dirty="0"/>
              <a:t>	Planung und Realisierung von Bauwerken</a:t>
            </a:r>
          </a:p>
          <a:p>
            <a:pPr marL="0" indent="0">
              <a:buNone/>
            </a:pPr>
            <a:r>
              <a:rPr lang="de-DE" sz="2200" b="1" dirty="0"/>
              <a:t>2012	Unterdessen gmbh </a:t>
            </a:r>
            <a:br>
              <a:rPr lang="de-DE" sz="2200" dirty="0"/>
            </a:br>
            <a:r>
              <a:rPr lang="de-DE" sz="2200" dirty="0"/>
              <a:t>	Zwischennutzung von Gebäuden </a:t>
            </a:r>
          </a:p>
          <a:p>
            <a:pPr marL="0" indent="0">
              <a:buNone/>
            </a:pPr>
            <a:r>
              <a:rPr lang="de-DE" sz="2200" b="1" dirty="0"/>
              <a:t>2020     Zirkular gmbh </a:t>
            </a:r>
            <a:br>
              <a:rPr lang="de-DE" sz="2200" b="1" dirty="0"/>
            </a:br>
            <a:r>
              <a:rPr lang="de-DE" sz="2200" b="1" dirty="0"/>
              <a:t>	</a:t>
            </a:r>
            <a:r>
              <a:rPr lang="de-DE" sz="2200" dirty="0"/>
              <a:t>Beratung und Fachplanung für kreislauffähiges Bauen</a:t>
            </a:r>
          </a:p>
        </p:txBody>
      </p:sp>
    </p:spTree>
    <p:extLst>
      <p:ext uri="{BB962C8B-B14F-4D97-AF65-F5344CB8AC3E}">
        <p14:creationId xmlns:p14="http://schemas.microsoft.com/office/powerpoint/2010/main" val="190319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9B377-7F69-12FD-FF85-870D1E81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507288" cy="144016"/>
          </a:xfrm>
        </p:spPr>
        <p:txBody>
          <a:bodyPr/>
          <a:lstStyle/>
          <a:p>
            <a:pPr algn="l"/>
            <a:r>
              <a:rPr lang="de-DE" sz="3200" b="1" dirty="0"/>
              <a:t>Entwicklung von grossen Arealen</a:t>
            </a:r>
            <a:br>
              <a:rPr lang="de-DE" sz="3600" b="1" dirty="0"/>
            </a:br>
            <a:endParaRPr lang="de-DE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352250-0911-4571-65A1-81D7C2EC8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4145981"/>
          </a:xfrm>
        </p:spPr>
        <p:txBody>
          <a:bodyPr/>
          <a:lstStyle/>
          <a:p>
            <a:pPr marL="0" indent="0">
              <a:buNone/>
            </a:pPr>
            <a:r>
              <a:rPr lang="de-DE" sz="2200" b="1" dirty="0"/>
              <a:t>1998	Unternehmen Mitte	</a:t>
            </a:r>
            <a:br>
              <a:rPr lang="de-DE" sz="2200" b="1" dirty="0"/>
            </a:br>
            <a:r>
              <a:rPr lang="de-DE" sz="2200" b="1" dirty="0"/>
              <a:t>	</a:t>
            </a:r>
            <a:r>
              <a:rPr lang="de-DE" sz="2200" dirty="0" err="1"/>
              <a:t>Oeffentlicher</a:t>
            </a:r>
            <a:r>
              <a:rPr lang="de-DE" sz="2200" dirty="0"/>
              <a:t> Raum ohne Konsumzwang</a:t>
            </a:r>
          </a:p>
          <a:p>
            <a:pPr marL="0" indent="0">
              <a:buNone/>
            </a:pPr>
            <a:r>
              <a:rPr lang="de-DE" sz="2200" b="1" dirty="0"/>
              <a:t>2000	Gundeldinger Feld</a:t>
            </a:r>
            <a:br>
              <a:rPr lang="de-DE" sz="2200" b="1" dirty="0"/>
            </a:br>
            <a:r>
              <a:rPr lang="de-DE" sz="2200" b="1" dirty="0"/>
              <a:t>	</a:t>
            </a:r>
            <a:r>
              <a:rPr lang="de-DE" sz="2200" dirty="0"/>
              <a:t>Quartierzentrum, privat aber not for </a:t>
            </a:r>
            <a:r>
              <a:rPr lang="de-DE" sz="2200" dirty="0" err="1"/>
              <a:t>profit</a:t>
            </a:r>
            <a:endParaRPr lang="de-DE" sz="2200" dirty="0"/>
          </a:p>
          <a:p>
            <a:pPr marL="0" indent="0">
              <a:buNone/>
            </a:pPr>
            <a:r>
              <a:rPr lang="de-DE" sz="2200" b="1" dirty="0"/>
              <a:t>2004	Walzwerk Münchenstein</a:t>
            </a:r>
            <a:br>
              <a:rPr lang="de-DE" sz="2200" dirty="0"/>
            </a:br>
            <a:r>
              <a:rPr lang="de-DE" sz="2200" dirty="0"/>
              <a:t>	Handwerkerzentrum</a:t>
            </a:r>
          </a:p>
          <a:p>
            <a:pPr marL="0" indent="0">
              <a:buNone/>
            </a:pPr>
            <a:r>
              <a:rPr lang="de-DE" sz="2200" b="1" dirty="0"/>
              <a:t>2007	Lagerplatz Winterthur</a:t>
            </a:r>
            <a:br>
              <a:rPr lang="de-DE" sz="2200" dirty="0"/>
            </a:br>
            <a:r>
              <a:rPr lang="de-DE" sz="2200" dirty="0"/>
              <a:t>	Kreatives Biotop</a:t>
            </a:r>
          </a:p>
          <a:p>
            <a:pPr marL="0" indent="0">
              <a:buNone/>
            </a:pPr>
            <a:r>
              <a:rPr lang="de-DE" sz="2200" b="1" dirty="0"/>
              <a:t>2008     Hanro Liestal </a:t>
            </a:r>
            <a:br>
              <a:rPr lang="de-DE" sz="2200" b="1" dirty="0"/>
            </a:br>
            <a:r>
              <a:rPr lang="de-DE" sz="2200" b="1" dirty="0"/>
              <a:t>	</a:t>
            </a:r>
            <a:r>
              <a:rPr lang="de-DE" sz="2200" dirty="0"/>
              <a:t>Textiles Schaffen, Wohnen</a:t>
            </a:r>
          </a:p>
          <a:p>
            <a:pPr marL="0" indent="0">
              <a:buNone/>
            </a:pPr>
            <a:r>
              <a:rPr lang="de-DE" sz="2200" b="1" dirty="0"/>
              <a:t>2023</a:t>
            </a:r>
            <a:r>
              <a:rPr lang="de-DE" sz="2200" dirty="0"/>
              <a:t>	</a:t>
            </a:r>
            <a:r>
              <a:rPr lang="de-DE" sz="2200" b="1" dirty="0"/>
              <a:t>Franck Areal</a:t>
            </a:r>
          </a:p>
          <a:p>
            <a:pPr marL="0" indent="0">
              <a:buNone/>
            </a:pPr>
            <a:br>
              <a:rPr lang="de-DE" sz="2200" dirty="0"/>
            </a:b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63955609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488</Words>
  <Application>Microsoft Macintosh PowerPoint</Application>
  <PresentationFormat>Bildschirmpräsentation (16:9)</PresentationFormat>
  <Paragraphs>62</Paragraphs>
  <Slides>21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Calibri</vt:lpstr>
      <vt:lpstr>Helvetica</vt:lpstr>
      <vt:lpstr>Helvetica Light</vt:lpstr>
      <vt:lpstr>Helvetica Neue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Firmengründungen zur Förderung der Wiederverwendung </vt:lpstr>
      <vt:lpstr>Entwicklung von grossen Arealen </vt:lpstr>
      <vt:lpstr>Gründung von diversen Projektfirmen </vt:lpstr>
      <vt:lpstr>PowerPoint-Präsentation</vt:lpstr>
      <vt:lpstr>PowerPoint-Präsentation</vt:lpstr>
      <vt:lpstr>  die 5 R’s der Kreislaufwirtschaft:</vt:lpstr>
      <vt:lpstr>REFUSE</vt:lpstr>
      <vt:lpstr>David Vaner und die BKB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79</cp:revision>
  <dcterms:created xsi:type="dcterms:W3CDTF">2021-03-01T23:53:44Z</dcterms:created>
  <dcterms:modified xsi:type="dcterms:W3CDTF">2024-01-17T15:42:29Z</dcterms:modified>
</cp:coreProperties>
</file>