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64" r:id="rId2"/>
    <p:sldId id="420" r:id="rId3"/>
    <p:sldId id="423" r:id="rId4"/>
    <p:sldId id="468" r:id="rId5"/>
    <p:sldId id="458" r:id="rId6"/>
    <p:sldId id="459" r:id="rId7"/>
    <p:sldId id="460" r:id="rId8"/>
    <p:sldId id="469" r:id="rId9"/>
    <p:sldId id="462" r:id="rId10"/>
    <p:sldId id="463" r:id="rId11"/>
    <p:sldId id="472" r:id="rId12"/>
    <p:sldId id="432" r:id="rId13"/>
    <p:sldId id="431" r:id="rId14"/>
    <p:sldId id="475" r:id="rId15"/>
    <p:sldId id="476" r:id="rId16"/>
    <p:sldId id="474" r:id="rId17"/>
    <p:sldId id="441" r:id="rId18"/>
    <p:sldId id="470" r:id="rId19"/>
    <p:sldId id="473" r:id="rId20"/>
    <p:sldId id="437" r:id="rId21"/>
    <p:sldId id="438" r:id="rId22"/>
    <p:sldId id="471" r:id="rId23"/>
    <p:sldId id="449" r:id="rId24"/>
    <p:sldId id="477" r:id="rId25"/>
    <p:sldId id="453" r:id="rId26"/>
    <p:sldId id="455" r:id="rId27"/>
    <p:sldId id="456" r:id="rId28"/>
  </p:sldIdLst>
  <p:sldSz cx="9144000" cy="6858000" type="screen4x3"/>
  <p:notesSz cx="6792913" cy="99250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6" autoAdjust="0"/>
    <p:restoredTop sz="94404" autoAdjust="0"/>
  </p:normalViewPr>
  <p:slideViewPr>
    <p:cSldViewPr>
      <p:cViewPr varScale="1">
        <p:scale>
          <a:sx n="69" d="100"/>
          <a:sy n="69" d="100"/>
        </p:scale>
        <p:origin x="114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3225" cy="4968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48100" y="0"/>
            <a:ext cx="2943225" cy="496888"/>
          </a:xfrm>
          <a:prstGeom prst="rect">
            <a:avLst/>
          </a:prstGeom>
        </p:spPr>
        <p:txBody>
          <a:bodyPr vert="horz" lIns="91440" tIns="45720" rIns="91440" bIns="45720" rtlCol="0"/>
          <a:lstStyle>
            <a:lvl1pPr algn="r">
              <a:defRPr sz="1200"/>
            </a:lvl1pPr>
          </a:lstStyle>
          <a:p>
            <a:fld id="{7A974CC3-73CA-47BF-9606-4F068D07AD65}" type="datetimeFigureOut">
              <a:rPr lang="de-CH" smtClean="0"/>
              <a:t>08.11.2024</a:t>
            </a:fld>
            <a:endParaRPr lang="de-CH"/>
          </a:p>
        </p:txBody>
      </p:sp>
      <p:sp>
        <p:nvSpPr>
          <p:cNvPr id="4" name="Folienbildplatzhalter 3"/>
          <p:cNvSpPr>
            <a:spLocks noGrp="1" noRot="1" noChangeAspect="1"/>
          </p:cNvSpPr>
          <p:nvPr>
            <p:ph type="sldImg" idx="2"/>
          </p:nvPr>
        </p:nvSpPr>
        <p:spPr>
          <a:xfrm>
            <a:off x="1163638" y="1241425"/>
            <a:ext cx="4465637" cy="3349625"/>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79450" y="4776788"/>
            <a:ext cx="5434013" cy="390842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9428163"/>
            <a:ext cx="2943225" cy="4968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48100" y="9428163"/>
            <a:ext cx="2943225" cy="496887"/>
          </a:xfrm>
          <a:prstGeom prst="rect">
            <a:avLst/>
          </a:prstGeom>
        </p:spPr>
        <p:txBody>
          <a:bodyPr vert="horz" lIns="91440" tIns="45720" rIns="91440" bIns="45720" rtlCol="0" anchor="b"/>
          <a:lstStyle>
            <a:lvl1pPr algn="r">
              <a:defRPr sz="1200"/>
            </a:lvl1pPr>
          </a:lstStyle>
          <a:p>
            <a:fld id="{A680C85B-A385-4887-A418-A1C8635C654F}" type="slidenum">
              <a:rPr lang="de-CH" smtClean="0"/>
              <a:t>‹Nr.›</a:t>
            </a:fld>
            <a:endParaRPr lang="de-CH"/>
          </a:p>
        </p:txBody>
      </p:sp>
    </p:spTree>
    <p:extLst>
      <p:ext uri="{BB962C8B-B14F-4D97-AF65-F5344CB8AC3E}">
        <p14:creationId xmlns:p14="http://schemas.microsoft.com/office/powerpoint/2010/main" val="692912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CH"/>
          </a:p>
        </p:txBody>
      </p:sp>
      <p:sp>
        <p:nvSpPr>
          <p:cNvPr id="4" name="Datumsplatzhalter 3"/>
          <p:cNvSpPr>
            <a:spLocks noGrp="1"/>
          </p:cNvSpPr>
          <p:nvPr>
            <p:ph type="dt" sz="half" idx="10"/>
          </p:nvPr>
        </p:nvSpPr>
        <p:spPr/>
        <p:txBody>
          <a:bodyPr/>
          <a:lstStyle/>
          <a:p>
            <a:fld id="{6CADEAAC-FCB6-4209-8384-87E8CD64E295}" type="datetimeFigureOut">
              <a:rPr lang="de-CH" smtClean="0"/>
              <a:t>08.11.2024</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93744058-1A3D-4031-B146-12F6ECEF9205}" type="slidenum">
              <a:rPr lang="de-CH" smtClean="0"/>
              <a:t>‹Nr.›</a:t>
            </a:fld>
            <a:endParaRPr lang="de-CH"/>
          </a:p>
        </p:txBody>
      </p:sp>
    </p:spTree>
    <p:extLst>
      <p:ext uri="{BB962C8B-B14F-4D97-AF65-F5344CB8AC3E}">
        <p14:creationId xmlns:p14="http://schemas.microsoft.com/office/powerpoint/2010/main" val="3554955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6CADEAAC-FCB6-4209-8384-87E8CD64E295}" type="datetimeFigureOut">
              <a:rPr lang="de-CH" smtClean="0"/>
              <a:t>08.11.2024</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93744058-1A3D-4031-B146-12F6ECEF9205}" type="slidenum">
              <a:rPr lang="de-CH" smtClean="0"/>
              <a:t>‹Nr.›</a:t>
            </a:fld>
            <a:endParaRPr lang="de-CH"/>
          </a:p>
        </p:txBody>
      </p:sp>
    </p:spTree>
    <p:extLst>
      <p:ext uri="{BB962C8B-B14F-4D97-AF65-F5344CB8AC3E}">
        <p14:creationId xmlns:p14="http://schemas.microsoft.com/office/powerpoint/2010/main" val="3759052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6CADEAAC-FCB6-4209-8384-87E8CD64E295}" type="datetimeFigureOut">
              <a:rPr lang="de-CH" smtClean="0"/>
              <a:t>08.11.2024</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93744058-1A3D-4031-B146-12F6ECEF9205}" type="slidenum">
              <a:rPr lang="de-CH" smtClean="0"/>
              <a:t>‹Nr.›</a:t>
            </a:fld>
            <a:endParaRPr lang="de-CH"/>
          </a:p>
        </p:txBody>
      </p:sp>
    </p:spTree>
    <p:extLst>
      <p:ext uri="{BB962C8B-B14F-4D97-AF65-F5344CB8AC3E}">
        <p14:creationId xmlns:p14="http://schemas.microsoft.com/office/powerpoint/2010/main" val="1165299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6CADEAAC-FCB6-4209-8384-87E8CD64E295}" type="datetimeFigureOut">
              <a:rPr lang="de-CH" smtClean="0"/>
              <a:t>08.11.2024</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93744058-1A3D-4031-B146-12F6ECEF9205}" type="slidenum">
              <a:rPr lang="de-CH" smtClean="0"/>
              <a:t>‹Nr.›</a:t>
            </a:fld>
            <a:endParaRPr lang="de-CH"/>
          </a:p>
        </p:txBody>
      </p:sp>
    </p:spTree>
    <p:extLst>
      <p:ext uri="{BB962C8B-B14F-4D97-AF65-F5344CB8AC3E}">
        <p14:creationId xmlns:p14="http://schemas.microsoft.com/office/powerpoint/2010/main" val="2956512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6CADEAAC-FCB6-4209-8384-87E8CD64E295}" type="datetimeFigureOut">
              <a:rPr lang="de-CH" smtClean="0"/>
              <a:t>08.11.2024</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93744058-1A3D-4031-B146-12F6ECEF9205}" type="slidenum">
              <a:rPr lang="de-CH" smtClean="0"/>
              <a:t>‹Nr.›</a:t>
            </a:fld>
            <a:endParaRPr lang="de-CH"/>
          </a:p>
        </p:txBody>
      </p:sp>
    </p:spTree>
    <p:extLst>
      <p:ext uri="{BB962C8B-B14F-4D97-AF65-F5344CB8AC3E}">
        <p14:creationId xmlns:p14="http://schemas.microsoft.com/office/powerpoint/2010/main" val="2316608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a:spLocks noGrp="1"/>
          </p:cNvSpPr>
          <p:nvPr>
            <p:ph type="dt" sz="half" idx="10"/>
          </p:nvPr>
        </p:nvSpPr>
        <p:spPr/>
        <p:txBody>
          <a:bodyPr/>
          <a:lstStyle/>
          <a:p>
            <a:fld id="{6CADEAAC-FCB6-4209-8384-87E8CD64E295}" type="datetimeFigureOut">
              <a:rPr lang="de-CH" smtClean="0"/>
              <a:t>08.11.2024</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93744058-1A3D-4031-B146-12F6ECEF9205}" type="slidenum">
              <a:rPr lang="de-CH" smtClean="0"/>
              <a:t>‹Nr.›</a:t>
            </a:fld>
            <a:endParaRPr lang="de-CH"/>
          </a:p>
        </p:txBody>
      </p:sp>
    </p:spTree>
    <p:extLst>
      <p:ext uri="{BB962C8B-B14F-4D97-AF65-F5344CB8AC3E}">
        <p14:creationId xmlns:p14="http://schemas.microsoft.com/office/powerpoint/2010/main" val="755765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p>
            <a:fld id="{6CADEAAC-FCB6-4209-8384-87E8CD64E295}" type="datetimeFigureOut">
              <a:rPr lang="de-CH" smtClean="0"/>
              <a:t>08.11.2024</a:t>
            </a:fld>
            <a:endParaRPr lang="de-CH"/>
          </a:p>
        </p:txBody>
      </p:sp>
      <p:sp>
        <p:nvSpPr>
          <p:cNvPr id="8" name="Fußzeilenplatzhalter 7"/>
          <p:cNvSpPr>
            <a:spLocks noGrp="1"/>
          </p:cNvSpPr>
          <p:nvPr>
            <p:ph type="ftr" sz="quarter" idx="11"/>
          </p:nvPr>
        </p:nvSpPr>
        <p:spPr/>
        <p:txBody>
          <a:bodyPr/>
          <a:lstStyle/>
          <a:p>
            <a:endParaRPr lang="de-CH"/>
          </a:p>
        </p:txBody>
      </p:sp>
      <p:sp>
        <p:nvSpPr>
          <p:cNvPr id="9" name="Foliennummernplatzhalter 8"/>
          <p:cNvSpPr>
            <a:spLocks noGrp="1"/>
          </p:cNvSpPr>
          <p:nvPr>
            <p:ph type="sldNum" sz="quarter" idx="12"/>
          </p:nvPr>
        </p:nvSpPr>
        <p:spPr/>
        <p:txBody>
          <a:bodyPr/>
          <a:lstStyle/>
          <a:p>
            <a:fld id="{93744058-1A3D-4031-B146-12F6ECEF9205}" type="slidenum">
              <a:rPr lang="de-CH" smtClean="0"/>
              <a:t>‹Nr.›</a:t>
            </a:fld>
            <a:endParaRPr lang="de-CH"/>
          </a:p>
        </p:txBody>
      </p:sp>
    </p:spTree>
    <p:extLst>
      <p:ext uri="{BB962C8B-B14F-4D97-AF65-F5344CB8AC3E}">
        <p14:creationId xmlns:p14="http://schemas.microsoft.com/office/powerpoint/2010/main" val="2206502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p>
            <a:fld id="{6CADEAAC-FCB6-4209-8384-87E8CD64E295}" type="datetimeFigureOut">
              <a:rPr lang="de-CH" smtClean="0"/>
              <a:t>08.11.2024</a:t>
            </a:fld>
            <a:endParaRPr lang="de-CH"/>
          </a:p>
        </p:txBody>
      </p:sp>
      <p:sp>
        <p:nvSpPr>
          <p:cNvPr id="4" name="Fußzeilenplatzhalter 3"/>
          <p:cNvSpPr>
            <a:spLocks noGrp="1"/>
          </p:cNvSpPr>
          <p:nvPr>
            <p:ph type="ftr" sz="quarter" idx="11"/>
          </p:nvPr>
        </p:nvSpPr>
        <p:spPr/>
        <p:txBody>
          <a:bodyPr/>
          <a:lstStyle/>
          <a:p>
            <a:endParaRPr lang="de-CH"/>
          </a:p>
        </p:txBody>
      </p:sp>
      <p:sp>
        <p:nvSpPr>
          <p:cNvPr id="5" name="Foliennummernplatzhalter 4"/>
          <p:cNvSpPr>
            <a:spLocks noGrp="1"/>
          </p:cNvSpPr>
          <p:nvPr>
            <p:ph type="sldNum" sz="quarter" idx="12"/>
          </p:nvPr>
        </p:nvSpPr>
        <p:spPr/>
        <p:txBody>
          <a:bodyPr/>
          <a:lstStyle/>
          <a:p>
            <a:fld id="{93744058-1A3D-4031-B146-12F6ECEF9205}" type="slidenum">
              <a:rPr lang="de-CH" smtClean="0"/>
              <a:t>‹Nr.›</a:t>
            </a:fld>
            <a:endParaRPr lang="de-CH"/>
          </a:p>
        </p:txBody>
      </p:sp>
    </p:spTree>
    <p:extLst>
      <p:ext uri="{BB962C8B-B14F-4D97-AF65-F5344CB8AC3E}">
        <p14:creationId xmlns:p14="http://schemas.microsoft.com/office/powerpoint/2010/main" val="3237696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CADEAAC-FCB6-4209-8384-87E8CD64E295}" type="datetimeFigureOut">
              <a:rPr lang="de-CH" smtClean="0"/>
              <a:t>08.11.2024</a:t>
            </a:fld>
            <a:endParaRPr lang="de-CH"/>
          </a:p>
        </p:txBody>
      </p:sp>
      <p:sp>
        <p:nvSpPr>
          <p:cNvPr id="3" name="Fußzeilenplatzhalter 2"/>
          <p:cNvSpPr>
            <a:spLocks noGrp="1"/>
          </p:cNvSpPr>
          <p:nvPr>
            <p:ph type="ftr" sz="quarter" idx="11"/>
          </p:nvPr>
        </p:nvSpPr>
        <p:spPr/>
        <p:txBody>
          <a:bodyPr/>
          <a:lstStyle/>
          <a:p>
            <a:endParaRPr lang="de-CH"/>
          </a:p>
        </p:txBody>
      </p:sp>
      <p:sp>
        <p:nvSpPr>
          <p:cNvPr id="4" name="Foliennummernplatzhalter 3"/>
          <p:cNvSpPr>
            <a:spLocks noGrp="1"/>
          </p:cNvSpPr>
          <p:nvPr>
            <p:ph type="sldNum" sz="quarter" idx="12"/>
          </p:nvPr>
        </p:nvSpPr>
        <p:spPr/>
        <p:txBody>
          <a:bodyPr/>
          <a:lstStyle/>
          <a:p>
            <a:fld id="{93744058-1A3D-4031-B146-12F6ECEF9205}" type="slidenum">
              <a:rPr lang="de-CH" smtClean="0"/>
              <a:t>‹Nr.›</a:t>
            </a:fld>
            <a:endParaRPr lang="de-CH"/>
          </a:p>
        </p:txBody>
      </p:sp>
    </p:spTree>
    <p:extLst>
      <p:ext uri="{BB962C8B-B14F-4D97-AF65-F5344CB8AC3E}">
        <p14:creationId xmlns:p14="http://schemas.microsoft.com/office/powerpoint/2010/main" val="2357933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6CADEAAC-FCB6-4209-8384-87E8CD64E295}" type="datetimeFigureOut">
              <a:rPr lang="de-CH" smtClean="0"/>
              <a:t>08.11.2024</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93744058-1A3D-4031-B146-12F6ECEF9205}" type="slidenum">
              <a:rPr lang="de-CH" smtClean="0"/>
              <a:t>‹Nr.›</a:t>
            </a:fld>
            <a:endParaRPr lang="de-CH"/>
          </a:p>
        </p:txBody>
      </p:sp>
    </p:spTree>
    <p:extLst>
      <p:ext uri="{BB962C8B-B14F-4D97-AF65-F5344CB8AC3E}">
        <p14:creationId xmlns:p14="http://schemas.microsoft.com/office/powerpoint/2010/main" val="112417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6CADEAAC-FCB6-4209-8384-87E8CD64E295}" type="datetimeFigureOut">
              <a:rPr lang="de-CH" smtClean="0"/>
              <a:t>08.11.2024</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93744058-1A3D-4031-B146-12F6ECEF9205}" type="slidenum">
              <a:rPr lang="de-CH" smtClean="0"/>
              <a:t>‹Nr.›</a:t>
            </a:fld>
            <a:endParaRPr lang="de-CH"/>
          </a:p>
        </p:txBody>
      </p:sp>
    </p:spTree>
    <p:extLst>
      <p:ext uri="{BB962C8B-B14F-4D97-AF65-F5344CB8AC3E}">
        <p14:creationId xmlns:p14="http://schemas.microsoft.com/office/powerpoint/2010/main" val="4050227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ADEAAC-FCB6-4209-8384-87E8CD64E295}" type="datetimeFigureOut">
              <a:rPr lang="de-CH" smtClean="0"/>
              <a:t>08.11.2024</a:t>
            </a:fld>
            <a:endParaRPr lang="de-CH"/>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44058-1A3D-4031-B146-12F6ECEF9205}" type="slidenum">
              <a:rPr lang="de-CH" smtClean="0"/>
              <a:t>‹Nr.›</a:t>
            </a:fld>
            <a:endParaRPr lang="de-CH"/>
          </a:p>
        </p:txBody>
      </p:sp>
    </p:spTree>
    <p:extLst>
      <p:ext uri="{BB962C8B-B14F-4D97-AF65-F5344CB8AC3E}">
        <p14:creationId xmlns:p14="http://schemas.microsoft.com/office/powerpoint/2010/main" val="3942867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259632" y="1556792"/>
            <a:ext cx="7488832" cy="4824535"/>
          </a:xfrm>
        </p:spPr>
        <p:txBody>
          <a:bodyPr>
            <a:normAutofit fontScale="85000" lnSpcReduction="20000"/>
          </a:bodyPr>
          <a:lstStyle/>
          <a:p>
            <a:pPr>
              <a:defRPr/>
            </a:pPr>
            <a:endParaRPr lang="de-CH" altLang="de-DE" sz="4000" b="1" dirty="0">
              <a:solidFill>
                <a:srgbClr val="000000"/>
              </a:solidFill>
            </a:endParaRPr>
          </a:p>
          <a:p>
            <a:pPr>
              <a:defRPr/>
            </a:pPr>
            <a:r>
              <a:rPr lang="de-CH" altLang="de-DE" sz="4000" b="1" dirty="0">
                <a:solidFill>
                  <a:srgbClr val="000000"/>
                </a:solidFill>
              </a:rPr>
              <a:t>Effizienz in baurechtlichen Verfahren</a:t>
            </a:r>
          </a:p>
          <a:p>
            <a:pPr>
              <a:defRPr/>
            </a:pPr>
            <a:endParaRPr lang="de-CH" altLang="de-DE" sz="4000" b="1" dirty="0">
              <a:solidFill>
                <a:srgbClr val="000000"/>
              </a:solidFill>
            </a:endParaRPr>
          </a:p>
          <a:p>
            <a:pPr>
              <a:defRPr/>
            </a:pPr>
            <a:r>
              <a:rPr lang="de-CH" altLang="de-DE" b="1" dirty="0">
                <a:solidFill>
                  <a:srgbClr val="000000"/>
                </a:solidFill>
              </a:rPr>
              <a:t>Juristisch vertretbare Lösungsansätze zur Beschleunigung</a:t>
            </a:r>
          </a:p>
          <a:p>
            <a:pPr>
              <a:defRPr/>
            </a:pPr>
            <a:endParaRPr lang="de-CH" altLang="de-DE" b="1" dirty="0">
              <a:solidFill>
                <a:srgbClr val="000000"/>
              </a:solidFill>
            </a:endParaRPr>
          </a:p>
          <a:p>
            <a:pPr algn="r">
              <a:defRPr/>
            </a:pPr>
            <a:endParaRPr lang="de-CH" altLang="de-DE" b="1" dirty="0">
              <a:solidFill>
                <a:srgbClr val="000000"/>
              </a:solidFill>
            </a:endParaRPr>
          </a:p>
          <a:p>
            <a:pPr algn="r">
              <a:defRPr/>
            </a:pPr>
            <a:endParaRPr lang="de-CH" altLang="de-DE" sz="1800" b="1" dirty="0">
              <a:solidFill>
                <a:srgbClr val="000000"/>
              </a:solidFill>
            </a:endParaRPr>
          </a:p>
          <a:p>
            <a:pPr>
              <a:defRPr/>
            </a:pPr>
            <a:r>
              <a:rPr lang="de-CH" altLang="de-DE" sz="1800" b="1" dirty="0">
                <a:solidFill>
                  <a:srgbClr val="000000"/>
                </a:solidFill>
              </a:rPr>
              <a:t>Schweizerische Bausekretärenkonferenz</a:t>
            </a:r>
          </a:p>
          <a:p>
            <a:pPr>
              <a:defRPr/>
            </a:pPr>
            <a:r>
              <a:rPr lang="de-CH" altLang="de-DE" sz="1800" b="1" dirty="0">
                <a:solidFill>
                  <a:srgbClr val="000000"/>
                </a:solidFill>
              </a:rPr>
              <a:t>Vortrag vom 14. November 2024</a:t>
            </a:r>
          </a:p>
          <a:p>
            <a:pPr>
              <a:defRPr/>
            </a:pPr>
            <a:endParaRPr lang="de-CH" altLang="de-DE" sz="1800" b="1" dirty="0">
              <a:solidFill>
                <a:srgbClr val="000000"/>
              </a:solidFill>
            </a:endParaRPr>
          </a:p>
          <a:p>
            <a:pPr>
              <a:defRPr/>
            </a:pPr>
            <a:endParaRPr lang="de-CH" altLang="de-DE" sz="1800" b="1" dirty="0">
              <a:solidFill>
                <a:srgbClr val="000000"/>
              </a:solidFill>
            </a:endParaRPr>
          </a:p>
          <a:p>
            <a:pPr>
              <a:defRPr/>
            </a:pPr>
            <a:r>
              <a:rPr lang="de-CH" altLang="de-DE" sz="1800" b="1" dirty="0">
                <a:solidFill>
                  <a:srgbClr val="000000"/>
                </a:solidFill>
              </a:rPr>
              <a:t>Dr. Meinrad Huser, Zug</a:t>
            </a: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479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pic>
        <p:nvPicPr>
          <p:cNvPr id="2" name="Bild 1">
            <a:extLst>
              <a:ext uri="{FF2B5EF4-FFF2-40B4-BE49-F238E27FC236}">
                <a16:creationId xmlns:a16="http://schemas.microsoft.com/office/drawing/2014/main" id="{560B7332-FFD3-99A8-A743-C0A787B4A20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71600" y="541939"/>
            <a:ext cx="4464496" cy="792087"/>
          </a:xfrm>
          <a:prstGeom prst="rect">
            <a:avLst/>
          </a:prstGeom>
          <a:noFill/>
          <a:ln>
            <a:noFill/>
          </a:ln>
        </p:spPr>
      </p:pic>
    </p:spTree>
    <p:extLst>
      <p:ext uri="{BB962C8B-B14F-4D97-AF65-F5344CB8AC3E}">
        <p14:creationId xmlns:p14="http://schemas.microsoft.com/office/powerpoint/2010/main" val="4191564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Unterschiedliche Interessen Verbände und andere Dritte</a:t>
            </a:r>
            <a:endParaRPr lang="de-CH" altLang="de-DE" sz="1800" b="1" kern="1200" dirty="0">
              <a:solidFill>
                <a:srgbClr val="000000"/>
              </a:solidFill>
              <a:ea typeface="+mn-ea"/>
            </a:endParaRPr>
          </a:p>
        </p:txBody>
      </p:sp>
      <p:sp>
        <p:nvSpPr>
          <p:cNvPr id="3" name="Untertitel 2"/>
          <p:cNvSpPr>
            <a:spLocks noGrp="1"/>
          </p:cNvSpPr>
          <p:nvPr>
            <p:ph type="subTitle" idx="1"/>
          </p:nvPr>
        </p:nvSpPr>
        <p:spPr>
          <a:xfrm>
            <a:off x="1259632" y="2060848"/>
            <a:ext cx="7488832" cy="4320479"/>
          </a:xfrm>
        </p:spPr>
        <p:txBody>
          <a:bodyPr>
            <a:normAutofit/>
          </a:bodyPr>
          <a:lstStyle/>
          <a:p>
            <a:pPr algn="l">
              <a:lnSpc>
                <a:spcPct val="110000"/>
              </a:lnSpc>
              <a:defRPr/>
            </a:pPr>
            <a:r>
              <a:rPr lang="de-DE" sz="2200" dirty="0">
                <a:solidFill>
                  <a:schemeClr val="tx1"/>
                </a:solidFill>
              </a:rPr>
              <a:t>Anliegen der Verbände</a:t>
            </a:r>
          </a:p>
          <a:p>
            <a:pPr marL="176213" lvl="1" indent="-176213" algn="l">
              <a:lnSpc>
                <a:spcPct val="110000"/>
              </a:lnSpc>
              <a:buFont typeface="Arial" panose="020B0604020202020204" pitchFamily="34" charset="0"/>
              <a:buChar char="•"/>
              <a:defRPr/>
            </a:pPr>
            <a:r>
              <a:rPr lang="de-DE" sz="2200" dirty="0">
                <a:solidFill>
                  <a:schemeClr val="tx1"/>
                </a:solidFill>
              </a:rPr>
              <a:t>geschützte Objekte erhalten und verbessern</a:t>
            </a:r>
          </a:p>
          <a:p>
            <a:pPr marL="176213" lvl="1" indent="-176213" algn="l">
              <a:lnSpc>
                <a:spcPct val="110000"/>
              </a:lnSpc>
              <a:buFont typeface="Arial" panose="020B0604020202020204" pitchFamily="34" charset="0"/>
              <a:buChar char="•"/>
              <a:defRPr/>
            </a:pPr>
            <a:r>
              <a:rPr lang="de-DE" sz="2200" dirty="0">
                <a:solidFill>
                  <a:schemeClr val="tx1"/>
                </a:solidFill>
              </a:rPr>
              <a:t>Einhaltung der Rechtsordnung – Anwälte Interessen der Natur</a:t>
            </a:r>
          </a:p>
          <a:p>
            <a:pPr marL="0" lvl="1" algn="l">
              <a:lnSpc>
                <a:spcPct val="110000"/>
              </a:lnSpc>
              <a:defRPr/>
            </a:pPr>
            <a:endParaRPr lang="de-DE" sz="2200" dirty="0">
              <a:solidFill>
                <a:schemeClr val="tx1"/>
              </a:solidFill>
            </a:endParaRPr>
          </a:p>
          <a:p>
            <a:pPr marL="0" lvl="1" algn="l">
              <a:lnSpc>
                <a:spcPct val="110000"/>
              </a:lnSpc>
              <a:defRPr/>
            </a:pPr>
            <a:r>
              <a:rPr lang="de-DE" sz="2200" dirty="0">
                <a:solidFill>
                  <a:schemeClr val="tx1"/>
                </a:solidFill>
              </a:rPr>
              <a:t>Anliegen Dritter / Nachbarn - </a:t>
            </a:r>
            <a:r>
              <a:rPr lang="de-DE" sz="2200" dirty="0" err="1">
                <a:solidFill>
                  <a:schemeClr val="tx1"/>
                </a:solidFill>
              </a:rPr>
              <a:t>ego</a:t>
            </a:r>
            <a:endParaRPr lang="de-DE" sz="2200" dirty="0">
              <a:solidFill>
                <a:schemeClr val="tx1"/>
              </a:solidFill>
            </a:endParaRPr>
          </a:p>
          <a:p>
            <a:pPr marL="176213" lvl="1" indent="-176213" algn="l">
              <a:lnSpc>
                <a:spcPct val="110000"/>
              </a:lnSpc>
              <a:buFont typeface="Arial" panose="020B0604020202020204" pitchFamily="34" charset="0"/>
              <a:buChar char="•"/>
              <a:defRPr/>
            </a:pPr>
            <a:r>
              <a:rPr lang="de-DE" sz="2200" dirty="0">
                <a:solidFill>
                  <a:schemeClr val="tx1"/>
                </a:solidFill>
              </a:rPr>
              <a:t>Eigentumsschutz, Gerechtigkeit, Gleichbehandlung</a:t>
            </a:r>
          </a:p>
          <a:p>
            <a:pPr marL="176213" lvl="1" indent="-176213" algn="l">
              <a:lnSpc>
                <a:spcPct val="110000"/>
              </a:lnSpc>
              <a:buFont typeface="Arial" panose="020B0604020202020204" pitchFamily="34" charset="0"/>
              <a:buChar char="•"/>
              <a:defRPr/>
            </a:pPr>
            <a:r>
              <a:rPr lang="de-DE" sz="2200" dirty="0">
                <a:solidFill>
                  <a:schemeClr val="tx1"/>
                </a:solidFill>
              </a:rPr>
              <a:t>Kostengünstiges Wohnen erhalten durch Rechtsmittel (!!)</a:t>
            </a:r>
          </a:p>
          <a:p>
            <a:pPr marL="176213" lvl="1" indent="-176213" algn="l">
              <a:lnSpc>
                <a:spcPct val="110000"/>
              </a:lnSpc>
              <a:buFont typeface="Arial" panose="020B0604020202020204" pitchFamily="34" charset="0"/>
              <a:buChar char="•"/>
              <a:defRPr/>
            </a:pPr>
            <a:r>
              <a:rPr lang="de-DE" sz="2200" dirty="0">
                <a:solidFill>
                  <a:schemeClr val="tx1"/>
                </a:solidFill>
              </a:rPr>
              <a:t>kaum öffentliche Interessen </a:t>
            </a:r>
          </a:p>
          <a:p>
            <a:pPr marL="0" lvl="1" algn="l">
              <a:lnSpc>
                <a:spcPct val="110000"/>
              </a:lnSpc>
              <a:defRPr/>
            </a:pPr>
            <a:endParaRPr lang="de-DE" sz="2400" dirty="0">
              <a:solidFill>
                <a:schemeClr val="tx1"/>
              </a:solidFill>
            </a:endParaRPr>
          </a:p>
          <a:p>
            <a:pPr algn="l">
              <a:defRPr/>
            </a:pPr>
            <a:endParaRPr lang="de-DE" sz="2400" dirty="0">
              <a:solidFill>
                <a:schemeClr val="tx1"/>
              </a:solidFill>
            </a:endParaRPr>
          </a:p>
          <a:p>
            <a:pPr algn="l">
              <a:defRPr/>
            </a:pPr>
            <a:endParaRPr lang="de-DE" sz="2400" dirty="0">
              <a:solidFill>
                <a:schemeClr val="tx1"/>
              </a:solidFill>
            </a:endParaRPr>
          </a:p>
          <a:p>
            <a:pPr algn="l">
              <a:defRPr/>
            </a:pPr>
            <a:endParaRPr lang="de-DE" sz="2000" b="1" dirty="0">
              <a:solidFill>
                <a:schemeClr val="tx1"/>
              </a:solidFill>
            </a:endParaRPr>
          </a:p>
          <a:p>
            <a:pPr algn="l">
              <a:defRPr/>
            </a:pPr>
            <a:endParaRPr lang="de-DE" sz="2000" b="1" dirty="0">
              <a:solidFill>
                <a:schemeClr val="tx1"/>
              </a:solidFill>
            </a:endParaRPr>
          </a:p>
          <a:p>
            <a:pPr algn="l">
              <a:defRPr/>
            </a:pPr>
            <a:endParaRPr lang="de-CH" sz="2000" b="1"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2857769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C87D8-276B-2C0C-AD25-6BBB1BC5DB4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D3508B8-8842-7B24-4E7C-A27278C3768E}"/>
              </a:ext>
            </a:extLst>
          </p:cNvPr>
          <p:cNvSpPr>
            <a:spLocks noGrp="1"/>
          </p:cNvSpPr>
          <p:nvPr>
            <p:ph type="ctrTitle"/>
          </p:nvPr>
        </p:nvSpPr>
        <p:spPr>
          <a:xfrm>
            <a:off x="1187624" y="1503733"/>
            <a:ext cx="7270576" cy="557113"/>
          </a:xfrm>
        </p:spPr>
        <p:txBody>
          <a:bodyPr>
            <a:normAutofit/>
          </a:bodyPr>
          <a:lstStyle/>
          <a:p>
            <a:pPr>
              <a:defRPr/>
            </a:pPr>
            <a:r>
              <a:rPr lang="de-CH" altLang="de-DE" sz="1800" b="1" dirty="0">
                <a:solidFill>
                  <a:srgbClr val="000000"/>
                </a:solidFill>
                <a:ea typeface="+mn-ea"/>
              </a:rPr>
              <a:t>Unterschiedliche Interessen am Baubewilligungsverfahren</a:t>
            </a:r>
            <a:endParaRPr lang="de-CH" altLang="de-DE" sz="1800" b="1" kern="1200" dirty="0">
              <a:solidFill>
                <a:srgbClr val="000000"/>
              </a:solidFill>
              <a:ea typeface="+mn-ea"/>
            </a:endParaRPr>
          </a:p>
        </p:txBody>
      </p:sp>
      <p:sp>
        <p:nvSpPr>
          <p:cNvPr id="3" name="Untertitel 2">
            <a:extLst>
              <a:ext uri="{FF2B5EF4-FFF2-40B4-BE49-F238E27FC236}">
                <a16:creationId xmlns:a16="http://schemas.microsoft.com/office/drawing/2014/main" id="{B3DA328F-6B22-457F-6D94-53102C9A29DA}"/>
              </a:ext>
            </a:extLst>
          </p:cNvPr>
          <p:cNvSpPr>
            <a:spLocks noGrp="1"/>
          </p:cNvSpPr>
          <p:nvPr>
            <p:ph type="subTitle" idx="1"/>
          </p:nvPr>
        </p:nvSpPr>
        <p:spPr>
          <a:xfrm>
            <a:off x="1259632" y="2060848"/>
            <a:ext cx="7488832" cy="4320479"/>
          </a:xfrm>
        </p:spPr>
        <p:txBody>
          <a:bodyPr>
            <a:normAutofit/>
          </a:bodyPr>
          <a:lstStyle/>
          <a:p>
            <a:pPr>
              <a:lnSpc>
                <a:spcPct val="110000"/>
              </a:lnSpc>
              <a:defRPr/>
            </a:pPr>
            <a:endParaRPr lang="de-DE" sz="2200" dirty="0">
              <a:solidFill>
                <a:schemeClr val="tx1"/>
              </a:solidFill>
            </a:endParaRPr>
          </a:p>
          <a:p>
            <a:pPr>
              <a:lnSpc>
                <a:spcPct val="110000"/>
              </a:lnSpc>
              <a:defRPr/>
            </a:pPr>
            <a:r>
              <a:rPr lang="de-CH" altLang="de-DE" sz="2400" b="1" dirty="0">
                <a:solidFill>
                  <a:srgbClr val="000000"/>
                </a:solidFill>
                <a:ea typeface="+mn-ea"/>
              </a:rPr>
              <a:t>Erste Einschätzung</a:t>
            </a:r>
          </a:p>
          <a:p>
            <a:pPr>
              <a:lnSpc>
                <a:spcPct val="110000"/>
              </a:lnSpc>
              <a:defRPr/>
            </a:pPr>
            <a:endParaRPr lang="de-DE" sz="2200" dirty="0">
              <a:solidFill>
                <a:schemeClr val="tx1"/>
              </a:solidFill>
            </a:endParaRPr>
          </a:p>
          <a:p>
            <a:pPr>
              <a:lnSpc>
                <a:spcPct val="110000"/>
              </a:lnSpc>
              <a:defRPr/>
            </a:pPr>
            <a:r>
              <a:rPr lang="de-DE" sz="2200" dirty="0">
                <a:solidFill>
                  <a:schemeClr val="tx1"/>
                </a:solidFill>
              </a:rPr>
              <a:t>Interessenlage muss ausschlaggebend sein für</a:t>
            </a:r>
          </a:p>
          <a:p>
            <a:pPr marL="176213" indent="-176213">
              <a:lnSpc>
                <a:spcPct val="110000"/>
              </a:lnSpc>
              <a:buFont typeface="Arial" panose="020B0604020202020204" pitchFamily="34" charset="0"/>
              <a:buChar char="•"/>
              <a:defRPr/>
            </a:pPr>
            <a:r>
              <a:rPr lang="de-DE" sz="2200" dirty="0">
                <a:solidFill>
                  <a:schemeClr val="tx1"/>
                </a:solidFill>
              </a:rPr>
              <a:t>die „Mitsprache“ im jeweiligen Verfahren</a:t>
            </a:r>
          </a:p>
          <a:p>
            <a:pPr marL="176213" indent="-176213">
              <a:lnSpc>
                <a:spcPct val="110000"/>
              </a:lnSpc>
              <a:buFont typeface="Arial" panose="020B0604020202020204" pitchFamily="34" charset="0"/>
              <a:buChar char="•"/>
              <a:defRPr/>
            </a:pPr>
            <a:r>
              <a:rPr lang="de-DE" sz="2200" dirty="0">
                <a:solidFill>
                  <a:schemeClr val="tx1"/>
                </a:solidFill>
              </a:rPr>
              <a:t>für die möglichen Einwendungen und Begründungen</a:t>
            </a:r>
          </a:p>
          <a:p>
            <a:pPr marL="0" lvl="1">
              <a:lnSpc>
                <a:spcPct val="110000"/>
              </a:lnSpc>
              <a:defRPr/>
            </a:pPr>
            <a:endParaRPr lang="de-DE" sz="2400" dirty="0">
              <a:solidFill>
                <a:schemeClr val="tx1"/>
              </a:solidFill>
            </a:endParaRPr>
          </a:p>
          <a:p>
            <a:pPr algn="l">
              <a:defRPr/>
            </a:pPr>
            <a:endParaRPr lang="de-DE" sz="2400" dirty="0">
              <a:solidFill>
                <a:schemeClr val="tx1"/>
              </a:solidFill>
            </a:endParaRPr>
          </a:p>
          <a:p>
            <a:pPr algn="l">
              <a:defRPr/>
            </a:pPr>
            <a:endParaRPr lang="de-DE" sz="2400" dirty="0">
              <a:solidFill>
                <a:schemeClr val="tx1"/>
              </a:solidFill>
            </a:endParaRPr>
          </a:p>
          <a:p>
            <a:pPr algn="l">
              <a:defRPr/>
            </a:pPr>
            <a:endParaRPr lang="de-DE" sz="2000" b="1" dirty="0">
              <a:solidFill>
                <a:schemeClr val="tx1"/>
              </a:solidFill>
            </a:endParaRPr>
          </a:p>
          <a:p>
            <a:pPr algn="l">
              <a:defRPr/>
            </a:pPr>
            <a:endParaRPr lang="de-DE" sz="2000" b="1" dirty="0">
              <a:solidFill>
                <a:schemeClr val="tx1"/>
              </a:solidFill>
            </a:endParaRPr>
          </a:p>
          <a:p>
            <a:pPr algn="l">
              <a:defRPr/>
            </a:pPr>
            <a:endParaRPr lang="de-CH" sz="2000" b="1" dirty="0">
              <a:solidFill>
                <a:schemeClr val="tx1"/>
              </a:solidFill>
            </a:endParaRPr>
          </a:p>
        </p:txBody>
      </p:sp>
      <p:pic>
        <p:nvPicPr>
          <p:cNvPr id="11268" name="Picture 2">
            <a:extLst>
              <a:ext uri="{FF2B5EF4-FFF2-40B4-BE49-F238E27FC236}">
                <a16:creationId xmlns:a16="http://schemas.microsoft.com/office/drawing/2014/main" id="{A66EB542-02EF-E53A-4EB7-028407C865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a:extLst>
              <a:ext uri="{FF2B5EF4-FFF2-40B4-BE49-F238E27FC236}">
                <a16:creationId xmlns:a16="http://schemas.microsoft.com/office/drawing/2014/main" id="{D7DB7CA8-6AC6-E01B-C7F1-24C42D57EC93}"/>
              </a:ext>
            </a:extLst>
          </p:cNvPr>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a:extLst>
              <a:ext uri="{FF2B5EF4-FFF2-40B4-BE49-F238E27FC236}">
                <a16:creationId xmlns:a16="http://schemas.microsoft.com/office/drawing/2014/main" id="{11F82A71-B186-A1D7-4583-6887E483A93B}"/>
              </a:ext>
            </a:extLst>
          </p:cNvPr>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0B5BF9CF-008B-3061-86AC-3FF2615F91F4}"/>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3351045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Einzelne Massnahmen zu Kernthemen</a:t>
            </a:r>
            <a:endParaRPr lang="de-CH" altLang="de-DE" sz="1800" b="1" kern="1200" dirty="0">
              <a:solidFill>
                <a:srgbClr val="000000"/>
              </a:solidFill>
              <a:ea typeface="+mn-ea"/>
            </a:endParaRP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fontScale="92500" lnSpcReduction="20000"/>
          </a:bodyPr>
          <a:lstStyle/>
          <a:p>
            <a:pPr algn="l">
              <a:defRPr/>
            </a:pPr>
            <a:endParaRPr lang="de-DE" sz="1800" dirty="0">
              <a:solidFill>
                <a:schemeClr val="tx1"/>
              </a:solidFill>
            </a:endParaRPr>
          </a:p>
          <a:p>
            <a:pPr algn="l">
              <a:defRPr/>
            </a:pPr>
            <a:endParaRPr lang="de-DE" sz="1800" dirty="0">
              <a:solidFill>
                <a:schemeClr val="tx1"/>
              </a:solidFill>
            </a:endParaRPr>
          </a:p>
          <a:p>
            <a:pPr algn="l">
              <a:defRPr/>
            </a:pPr>
            <a:r>
              <a:rPr lang="de-DE" sz="2600" dirty="0">
                <a:solidFill>
                  <a:schemeClr val="tx1"/>
                </a:solidFill>
              </a:rPr>
              <a:t>Beschleunigung</a:t>
            </a:r>
          </a:p>
          <a:p>
            <a:pPr algn="l">
              <a:defRPr/>
            </a:pPr>
            <a:r>
              <a:rPr lang="de-DE" sz="2600" dirty="0">
                <a:solidFill>
                  <a:schemeClr val="tx1"/>
                </a:solidFill>
              </a:rPr>
              <a:t>Koordination</a:t>
            </a:r>
          </a:p>
          <a:p>
            <a:pPr algn="l">
              <a:defRPr/>
            </a:pPr>
            <a:r>
              <a:rPr lang="de-DE" sz="2600" dirty="0">
                <a:solidFill>
                  <a:schemeClr val="tx1"/>
                </a:solidFill>
              </a:rPr>
              <a:t>Entflechtung</a:t>
            </a:r>
          </a:p>
          <a:p>
            <a:pPr algn="l">
              <a:defRPr/>
            </a:pPr>
            <a:endParaRPr lang="de-DE" sz="1800" dirty="0">
              <a:solidFill>
                <a:schemeClr val="tx1"/>
              </a:solidFill>
            </a:endParaRPr>
          </a:p>
          <a:p>
            <a:pPr algn="l">
              <a:defRPr/>
            </a:pPr>
            <a:endParaRPr lang="de-DE" sz="1800" dirty="0">
              <a:solidFill>
                <a:schemeClr val="tx1"/>
              </a:solidFill>
            </a:endParaRPr>
          </a:p>
          <a:p>
            <a:pPr algn="l">
              <a:defRPr/>
            </a:pPr>
            <a:endParaRPr lang="de-DE" sz="1800" dirty="0">
              <a:solidFill>
                <a:schemeClr val="tx1"/>
              </a:solidFill>
            </a:endParaRPr>
          </a:p>
          <a:p>
            <a:pPr algn="l">
              <a:defRPr/>
            </a:pPr>
            <a:endParaRPr lang="de-DE" sz="1800" dirty="0">
              <a:solidFill>
                <a:schemeClr val="tx1"/>
              </a:solidFill>
            </a:endParaRPr>
          </a:p>
          <a:p>
            <a:pPr algn="l">
              <a:defRPr/>
            </a:pPr>
            <a:endParaRPr lang="de-DE" sz="1800" dirty="0">
              <a:solidFill>
                <a:schemeClr val="tx1"/>
              </a:solidFill>
            </a:endParaRPr>
          </a:p>
          <a:p>
            <a:pPr algn="l">
              <a:defRPr/>
            </a:pPr>
            <a:endParaRPr lang="de-DE" sz="1800" dirty="0">
              <a:solidFill>
                <a:schemeClr val="tx1"/>
              </a:solidFill>
            </a:endParaRPr>
          </a:p>
          <a:p>
            <a:pPr algn="l">
              <a:defRPr/>
            </a:pPr>
            <a:endParaRPr lang="de-DE" sz="1800" dirty="0">
              <a:solidFill>
                <a:schemeClr val="tx1"/>
              </a:solidFill>
            </a:endParaRPr>
          </a:p>
          <a:p>
            <a:pPr algn="l">
              <a:defRPr/>
            </a:pPr>
            <a:endParaRPr lang="de-DE" sz="1800" dirty="0">
              <a:solidFill>
                <a:schemeClr val="tx1"/>
              </a:solidFill>
            </a:endParaRPr>
          </a:p>
          <a:p>
            <a:pPr algn="l">
              <a:defRPr/>
            </a:pPr>
            <a:r>
              <a:rPr lang="de-DE" sz="1800" dirty="0">
                <a:solidFill>
                  <a:schemeClr val="tx1"/>
                </a:solidFill>
              </a:rPr>
              <a:t>(Zeitschrift für Schweizerisches Recht, </a:t>
            </a:r>
          </a:p>
          <a:p>
            <a:pPr algn="l">
              <a:defRPr/>
            </a:pPr>
            <a:r>
              <a:rPr lang="de-DE" sz="1800" dirty="0">
                <a:solidFill>
                  <a:schemeClr val="tx1"/>
                </a:solidFill>
              </a:rPr>
              <a:t>Beiheft 61), Basel 2023</a:t>
            </a:r>
          </a:p>
          <a:p>
            <a:pPr algn="l">
              <a:defRPr/>
            </a:pPr>
            <a:endParaRPr lang="de-DE" sz="2200" dirty="0">
              <a:solidFill>
                <a:schemeClr val="tx1"/>
              </a:solidFill>
            </a:endParaRPr>
          </a:p>
          <a:p>
            <a:pPr algn="l">
              <a:defRPr/>
            </a:pPr>
            <a:endParaRPr lang="de-CH" sz="2200"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660232" y="6242827"/>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pic>
        <p:nvPicPr>
          <p:cNvPr id="4" name="Grafik 3">
            <a:extLst>
              <a:ext uri="{FF2B5EF4-FFF2-40B4-BE49-F238E27FC236}">
                <a16:creationId xmlns:a16="http://schemas.microsoft.com/office/drawing/2014/main" id="{D3521E1A-0C97-56DB-9B50-20E4569B8593}"/>
              </a:ext>
            </a:extLst>
          </p:cNvPr>
          <p:cNvPicPr>
            <a:picLocks noChangeAspect="1"/>
          </p:cNvPicPr>
          <p:nvPr/>
        </p:nvPicPr>
        <p:blipFill>
          <a:blip r:embed="rId3"/>
          <a:stretch>
            <a:fillRect/>
          </a:stretch>
        </p:blipFill>
        <p:spPr>
          <a:xfrm>
            <a:off x="5364088" y="1402402"/>
            <a:ext cx="3384376" cy="4942861"/>
          </a:xfrm>
          <a:prstGeom prst="rect">
            <a:avLst/>
          </a:prstGeom>
        </p:spPr>
      </p:pic>
    </p:spTree>
    <p:extLst>
      <p:ext uri="{BB962C8B-B14F-4D97-AF65-F5344CB8AC3E}">
        <p14:creationId xmlns:p14="http://schemas.microsoft.com/office/powerpoint/2010/main" val="1359222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Beschleunigung im Vorverfahren (Planung)</a:t>
            </a:r>
            <a:endParaRPr lang="de-CH" altLang="de-DE" sz="1800" b="1" kern="1200" dirty="0">
              <a:ea typeface="+mn-ea"/>
            </a:endParaRP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algn="l">
              <a:defRPr/>
            </a:pPr>
            <a:r>
              <a:rPr lang="de-CH" sz="2200" dirty="0">
                <a:solidFill>
                  <a:schemeClr val="tx1"/>
                </a:solidFill>
              </a:rPr>
              <a:t>Planung als Vorbereitung schneller Baubewilligungsverfahren </a:t>
            </a:r>
          </a:p>
          <a:p>
            <a:pPr marL="176213" indent="-176213" algn="l">
              <a:buFont typeface="Arial" panose="020B0604020202020204" pitchFamily="34" charset="0"/>
              <a:buChar char="•"/>
              <a:defRPr/>
            </a:pPr>
            <a:r>
              <a:rPr lang="de-CH" sz="2200" dirty="0">
                <a:solidFill>
                  <a:schemeClr val="tx1"/>
                </a:solidFill>
              </a:rPr>
              <a:t>Sondernutzungsplanung stärken</a:t>
            </a:r>
          </a:p>
          <a:p>
            <a:pPr marL="176213" indent="-176213" algn="l">
              <a:buFont typeface="Arial" panose="020B0604020202020204" pitchFamily="34" charset="0"/>
              <a:buChar char="•"/>
              <a:defRPr/>
            </a:pPr>
            <a:r>
              <a:rPr lang="de-CH" sz="2200" dirty="0">
                <a:solidFill>
                  <a:schemeClr val="tx1"/>
                </a:solidFill>
              </a:rPr>
              <a:t>Planungsfristen setzen – sie fehlen regelmässig (trotz RPG)</a:t>
            </a:r>
          </a:p>
          <a:p>
            <a:pPr marL="176213" indent="-176213" algn="l">
              <a:buFont typeface="Arial" panose="020B0604020202020204" pitchFamily="34" charset="0"/>
              <a:buChar char="•"/>
              <a:defRPr/>
            </a:pPr>
            <a:r>
              <a:rPr lang="de-CH" sz="2200" dirty="0">
                <a:solidFill>
                  <a:schemeClr val="tx1"/>
                </a:solidFill>
              </a:rPr>
              <a:t>Konzentrieren der einzelnen Planungsschritte (auch der Mitwirkung)</a:t>
            </a:r>
          </a:p>
          <a:p>
            <a:pPr marL="176213" indent="-176213" algn="l">
              <a:buFont typeface="Arial" panose="020B0604020202020204" pitchFamily="34" charset="0"/>
              <a:buChar char="•"/>
              <a:defRPr/>
            </a:pPr>
            <a:r>
              <a:rPr lang="de-CH" sz="2200" dirty="0">
                <a:solidFill>
                  <a:schemeClr val="tx1"/>
                </a:solidFill>
              </a:rPr>
              <a:t>Koordination Plangenehmigung u. Einspracheentscheid</a:t>
            </a: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546452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FEFC50-7B48-A95E-F0C5-7B525A8F0D0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8F2CA88-B956-8AAA-4932-9286912559BE}"/>
              </a:ext>
            </a:extLst>
          </p:cNvPr>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Beschleunigung im Vorverfahren (vor Baubewilligung)</a:t>
            </a:r>
            <a:endParaRPr lang="de-CH" altLang="de-DE" sz="1800" b="1" kern="1200" dirty="0">
              <a:ea typeface="+mn-ea"/>
            </a:endParaRPr>
          </a:p>
        </p:txBody>
      </p:sp>
      <p:sp>
        <p:nvSpPr>
          <p:cNvPr id="3" name="Untertitel 2">
            <a:extLst>
              <a:ext uri="{FF2B5EF4-FFF2-40B4-BE49-F238E27FC236}">
                <a16:creationId xmlns:a16="http://schemas.microsoft.com/office/drawing/2014/main" id="{89A3E870-9218-87D0-D212-EDB7E4B47D83}"/>
              </a:ext>
            </a:extLst>
          </p:cNvPr>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algn="l">
              <a:defRPr/>
            </a:pPr>
            <a:r>
              <a:rPr lang="de-CH" sz="2200" dirty="0">
                <a:solidFill>
                  <a:schemeClr val="tx1"/>
                </a:solidFill>
              </a:rPr>
              <a:t>Baubewilligung</a:t>
            </a:r>
          </a:p>
          <a:p>
            <a:pPr marL="176213" indent="-176213" algn="l">
              <a:buFont typeface="Arial" panose="020B0604020202020204" pitchFamily="34" charset="0"/>
              <a:buChar char="•"/>
              <a:defRPr/>
            </a:pPr>
            <a:r>
              <a:rPr lang="de-CH" sz="2200" dirty="0">
                <a:solidFill>
                  <a:schemeClr val="tx1"/>
                </a:solidFill>
              </a:rPr>
              <a:t>Pflicht einschränken? – Nein, aber …</a:t>
            </a:r>
          </a:p>
          <a:p>
            <a:pPr marL="176213" indent="-176213" algn="l">
              <a:buFont typeface="Arial" panose="020B0604020202020204" pitchFamily="34" charset="0"/>
              <a:buChar char="•"/>
              <a:defRPr/>
            </a:pPr>
            <a:r>
              <a:rPr lang="de-CH" sz="2200" dirty="0">
                <a:solidFill>
                  <a:schemeClr val="tx1"/>
                </a:solidFill>
              </a:rPr>
              <a:t>projektbezogene Bewilligungsverfahren stärken (Anzeige-, Meldeverfahren, vereinfachtes Verfahren, Teilentscheide usw.) </a:t>
            </a:r>
          </a:p>
          <a:p>
            <a:pPr marL="176213" indent="-176213" algn="l">
              <a:buFont typeface="Arial" panose="020B0604020202020204" pitchFamily="34" charset="0"/>
              <a:buChar char="•"/>
              <a:defRPr/>
            </a:pPr>
            <a:r>
              <a:rPr lang="de-CH" sz="2200" dirty="0">
                <a:solidFill>
                  <a:schemeClr val="tx1"/>
                </a:solidFill>
              </a:rPr>
              <a:t>Erforderliche Unterlagen projektbezogen festsetzen.</a:t>
            </a:r>
          </a:p>
          <a:p>
            <a:pPr algn="l">
              <a:defRPr/>
            </a:pPr>
            <a:r>
              <a:rPr lang="de-CH" sz="2200" dirty="0">
                <a:solidFill>
                  <a:schemeClr val="tx1"/>
                </a:solidFill>
              </a:rPr>
              <a:t>Vorbereitung der Baubewilligung: </a:t>
            </a:r>
          </a:p>
          <a:p>
            <a:pPr marL="176213" indent="-176213" algn="l">
              <a:buFont typeface="Arial" panose="020B0604020202020204" pitchFamily="34" charset="0"/>
              <a:buChar char="•"/>
              <a:defRPr/>
            </a:pPr>
            <a:r>
              <a:rPr lang="de-CH" sz="2200" dirty="0">
                <a:solidFill>
                  <a:schemeClr val="tx1"/>
                </a:solidFill>
              </a:rPr>
              <a:t>Frühzeitige Kontaktnahme im Interesse der Bauherrschaft (mit Baubehörden, mit Einspracheberechtigten)</a:t>
            </a:r>
          </a:p>
          <a:p>
            <a:pPr marL="176213" indent="-176213" algn="l">
              <a:buFont typeface="Arial" panose="020B0604020202020204" pitchFamily="34" charset="0"/>
              <a:buChar char="•"/>
              <a:defRPr/>
            </a:pPr>
            <a:r>
              <a:rPr lang="de-CH" sz="2200" dirty="0">
                <a:solidFill>
                  <a:schemeClr val="tx1"/>
                </a:solidFill>
              </a:rPr>
              <a:t>Verzicht auf Einsprache vor dem Entscheid?</a:t>
            </a:r>
          </a:p>
        </p:txBody>
      </p:sp>
      <p:pic>
        <p:nvPicPr>
          <p:cNvPr id="11268" name="Picture 2">
            <a:extLst>
              <a:ext uri="{FF2B5EF4-FFF2-40B4-BE49-F238E27FC236}">
                <a16:creationId xmlns:a16="http://schemas.microsoft.com/office/drawing/2014/main" id="{F45978C8-C6F3-247F-0542-0F69178DA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a:extLst>
              <a:ext uri="{FF2B5EF4-FFF2-40B4-BE49-F238E27FC236}">
                <a16:creationId xmlns:a16="http://schemas.microsoft.com/office/drawing/2014/main" id="{3C8F5D69-C184-8D57-11FE-032C11700C7A}"/>
              </a:ext>
            </a:extLst>
          </p:cNvPr>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a:extLst>
              <a:ext uri="{FF2B5EF4-FFF2-40B4-BE49-F238E27FC236}">
                <a16:creationId xmlns:a16="http://schemas.microsoft.com/office/drawing/2014/main" id="{55D7BD06-ED03-46E2-7763-F424A8A448E2}"/>
              </a:ext>
            </a:extLst>
          </p:cNvPr>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8EA13D9B-B896-F9C4-4360-EA24AC50D539}"/>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3748779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DE3A1-D8A0-3E95-4938-0A584130FF6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C900135-D4BC-65D7-7B1C-5A82AF3CFF2B}"/>
              </a:ext>
            </a:extLst>
          </p:cNvPr>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Beschleunigung im Vorverfahren</a:t>
            </a:r>
            <a:endParaRPr lang="de-CH" altLang="de-DE" sz="1800" b="1" kern="1200" dirty="0">
              <a:ea typeface="+mn-ea"/>
            </a:endParaRPr>
          </a:p>
        </p:txBody>
      </p:sp>
      <p:sp>
        <p:nvSpPr>
          <p:cNvPr id="3" name="Untertitel 2">
            <a:extLst>
              <a:ext uri="{FF2B5EF4-FFF2-40B4-BE49-F238E27FC236}">
                <a16:creationId xmlns:a16="http://schemas.microsoft.com/office/drawing/2014/main" id="{41020240-03CC-ED58-D7F9-0D46E06BD760}"/>
              </a:ext>
            </a:extLst>
          </p:cNvPr>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algn="l">
              <a:defRPr/>
            </a:pPr>
            <a:endParaRPr lang="de-CH" sz="2200" dirty="0">
              <a:solidFill>
                <a:schemeClr val="tx1"/>
              </a:solidFill>
            </a:endParaRPr>
          </a:p>
          <a:p>
            <a:pPr algn="l">
              <a:defRPr/>
            </a:pPr>
            <a:r>
              <a:rPr lang="de-CH" sz="2200" dirty="0">
                <a:solidFill>
                  <a:schemeClr val="tx1"/>
                </a:solidFill>
              </a:rPr>
              <a:t>Baubewilligungserteilung</a:t>
            </a:r>
          </a:p>
          <a:p>
            <a:pPr marL="176213" indent="-176213" algn="l">
              <a:buFont typeface="Arial" panose="020B0604020202020204" pitchFamily="34" charset="0"/>
              <a:buChar char="•"/>
              <a:defRPr/>
            </a:pPr>
            <a:r>
              <a:rPr lang="de-CH" sz="2200" dirty="0">
                <a:solidFill>
                  <a:schemeClr val="tx1"/>
                </a:solidFill>
              </a:rPr>
              <a:t>Verbesserung der Gesuchunterlagen mit Verzögerungswirkung oder?</a:t>
            </a:r>
          </a:p>
          <a:p>
            <a:pPr marL="176213" indent="-176213" algn="l">
              <a:buFont typeface="Arial" panose="020B0604020202020204" pitchFamily="34" charset="0"/>
              <a:buChar char="•"/>
              <a:defRPr/>
            </a:pPr>
            <a:r>
              <a:rPr lang="de-CH" sz="2200" dirty="0">
                <a:solidFill>
                  <a:schemeClr val="tx1"/>
                </a:solidFill>
              </a:rPr>
              <a:t>Nichteintreten/Rückweisung, Killerentscheid</a:t>
            </a:r>
          </a:p>
          <a:p>
            <a:pPr marL="176213" indent="-176213" algn="l">
              <a:buFont typeface="Arial" panose="020B0604020202020204" pitchFamily="34" charset="0"/>
              <a:buChar char="•"/>
              <a:defRPr/>
            </a:pPr>
            <a:r>
              <a:rPr lang="de-CH" sz="2200" dirty="0">
                <a:solidFill>
                  <a:schemeClr val="tx1"/>
                </a:solidFill>
              </a:rPr>
              <a:t>Projektbezogener Begründungsumfang</a:t>
            </a:r>
          </a:p>
          <a:p>
            <a:pPr marL="176213" indent="-176213" algn="l">
              <a:buFont typeface="Arial" panose="020B0604020202020204" pitchFamily="34" charset="0"/>
              <a:buChar char="•"/>
              <a:defRPr/>
            </a:pPr>
            <a:r>
              <a:rPr lang="de-CH" sz="2200" dirty="0">
                <a:solidFill>
                  <a:schemeClr val="tx1"/>
                </a:solidFill>
              </a:rPr>
              <a:t>Verzicht oder Kurzbegründung der Bewilligung</a:t>
            </a:r>
          </a:p>
          <a:p>
            <a:pPr marL="176213" indent="-176213" algn="l">
              <a:buFont typeface="Arial" panose="020B0604020202020204" pitchFamily="34" charset="0"/>
              <a:buChar char="•"/>
              <a:defRPr/>
            </a:pPr>
            <a:r>
              <a:rPr lang="de-CH" sz="2200" dirty="0">
                <a:solidFill>
                  <a:schemeClr val="tx1"/>
                </a:solidFill>
              </a:rPr>
              <a:t>Zurückhaltung mit AGB-ähnlichen Vorbehalten</a:t>
            </a:r>
          </a:p>
        </p:txBody>
      </p:sp>
      <p:pic>
        <p:nvPicPr>
          <p:cNvPr id="11268" name="Picture 2">
            <a:extLst>
              <a:ext uri="{FF2B5EF4-FFF2-40B4-BE49-F238E27FC236}">
                <a16:creationId xmlns:a16="http://schemas.microsoft.com/office/drawing/2014/main" id="{F456B1FE-8BD1-0844-C7BD-35A979F94B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a:extLst>
              <a:ext uri="{FF2B5EF4-FFF2-40B4-BE49-F238E27FC236}">
                <a16:creationId xmlns:a16="http://schemas.microsoft.com/office/drawing/2014/main" id="{3BE71391-4F0B-9EBA-D45F-3A18EC1789EC}"/>
              </a:ext>
            </a:extLst>
          </p:cNvPr>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a:extLst>
              <a:ext uri="{FF2B5EF4-FFF2-40B4-BE49-F238E27FC236}">
                <a16:creationId xmlns:a16="http://schemas.microsoft.com/office/drawing/2014/main" id="{FD30DA5B-E65E-F9D3-7CB3-548723B788FF}"/>
              </a:ext>
            </a:extLst>
          </p:cNvPr>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BF968074-652B-B5A1-DB9B-5FD830A82996}"/>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1664293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4FBFE6-FE05-80BA-C8E2-351000F8D3B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B185585-40A5-0B9A-65D6-315C0FC4221D}"/>
              </a:ext>
            </a:extLst>
          </p:cNvPr>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Beschleunigung durch </a:t>
            </a:r>
            <a:r>
              <a:rPr lang="de-CH" altLang="de-DE" sz="1800" b="1" dirty="0">
                <a:ea typeface="+mn-ea"/>
              </a:rPr>
              <a:t>Einsprache- und Rechtsmittelfristen</a:t>
            </a:r>
            <a:endParaRPr lang="de-CH" altLang="de-DE" sz="1800" b="1" kern="1200" dirty="0">
              <a:ea typeface="+mn-ea"/>
            </a:endParaRPr>
          </a:p>
        </p:txBody>
      </p:sp>
      <p:sp>
        <p:nvSpPr>
          <p:cNvPr id="3" name="Untertitel 2">
            <a:extLst>
              <a:ext uri="{FF2B5EF4-FFF2-40B4-BE49-F238E27FC236}">
                <a16:creationId xmlns:a16="http://schemas.microsoft.com/office/drawing/2014/main" id="{875AF6AD-8727-2D84-905D-0F209BC28DD3}"/>
              </a:ext>
            </a:extLst>
          </p:cNvPr>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algn="l">
              <a:defRPr/>
            </a:pPr>
            <a:r>
              <a:rPr lang="de-CH" sz="2200" dirty="0">
                <a:solidFill>
                  <a:schemeClr val="tx1"/>
                </a:solidFill>
              </a:rPr>
              <a:t>Beim Bund (inkl. BVGer und  BGer): In der Regel 30 Tage</a:t>
            </a:r>
          </a:p>
          <a:p>
            <a:pPr algn="l">
              <a:defRPr/>
            </a:pPr>
            <a:r>
              <a:rPr lang="de-CH" sz="2200" dirty="0">
                <a:solidFill>
                  <a:schemeClr val="tx1"/>
                </a:solidFill>
              </a:rPr>
              <a:t>Bei den Kantonen unterschiedlich: </a:t>
            </a:r>
          </a:p>
          <a:p>
            <a:pPr marL="176213" indent="-176213" algn="l">
              <a:buFont typeface="Arial" panose="020B0604020202020204" pitchFamily="34" charset="0"/>
              <a:buChar char="•"/>
              <a:defRPr/>
            </a:pPr>
            <a:r>
              <a:rPr lang="de-CH" sz="2200" dirty="0">
                <a:solidFill>
                  <a:schemeClr val="tx1"/>
                </a:solidFill>
              </a:rPr>
              <a:t>10 Tage, 14 Tage, 20 Tage, 30 Tage</a:t>
            </a:r>
          </a:p>
          <a:p>
            <a:pPr marL="176213" indent="-176213" algn="l">
              <a:buFont typeface="Arial" panose="020B0604020202020204" pitchFamily="34" charset="0"/>
              <a:buChar char="•"/>
              <a:defRPr/>
            </a:pPr>
            <a:r>
              <a:rPr lang="de-CH" sz="2200" dirty="0">
                <a:solidFill>
                  <a:schemeClr val="tx1"/>
                </a:solidFill>
              </a:rPr>
              <a:t>Wirkung überall: Rechtsverbindlich / nicht erstreckbar</a:t>
            </a:r>
          </a:p>
          <a:p>
            <a:pPr marL="176213" indent="-176213" algn="l">
              <a:buFont typeface="Arial" panose="020B0604020202020204" pitchFamily="34" charset="0"/>
              <a:buChar char="•"/>
              <a:defRPr/>
            </a:pPr>
            <a:r>
              <a:rPr lang="de-CH" sz="2200" dirty="0">
                <a:solidFill>
                  <a:schemeClr val="tx1"/>
                </a:solidFill>
              </a:rPr>
              <a:t>Unterschiede nach Themen (Einsprache, Beschwerde)</a:t>
            </a:r>
          </a:p>
          <a:p>
            <a:pPr algn="l">
              <a:defRPr/>
            </a:pPr>
            <a:endParaRPr lang="de-CH" sz="2200" dirty="0">
              <a:solidFill>
                <a:schemeClr val="tx1"/>
              </a:solidFill>
            </a:endParaRPr>
          </a:p>
          <a:p>
            <a:pPr algn="l">
              <a:defRPr/>
            </a:pPr>
            <a:r>
              <a:rPr lang="de-CH" sz="2200" u="sng" dirty="0">
                <a:solidFill>
                  <a:schemeClr val="tx1"/>
                </a:solidFill>
              </a:rPr>
              <a:t>Feststellungen:</a:t>
            </a:r>
            <a:r>
              <a:rPr lang="de-CH" sz="2200" dirty="0">
                <a:solidFill>
                  <a:schemeClr val="tx1"/>
                </a:solidFill>
              </a:rPr>
              <a:t> </a:t>
            </a:r>
          </a:p>
          <a:p>
            <a:pPr marL="176213" indent="-176213" algn="l">
              <a:buFont typeface="Arial" panose="020B0604020202020204" pitchFamily="34" charset="0"/>
              <a:buChar char="•"/>
              <a:defRPr/>
            </a:pPr>
            <a:r>
              <a:rPr lang="de-CH" sz="2200" dirty="0">
                <a:solidFill>
                  <a:schemeClr val="tx1"/>
                </a:solidFill>
              </a:rPr>
              <a:t>Rechtsmittelfristen haben auf Verfahrensdauer = kaum Wirkung</a:t>
            </a:r>
          </a:p>
          <a:p>
            <a:pPr marL="176213" indent="-176213" algn="l">
              <a:buFont typeface="Arial" panose="020B0604020202020204" pitchFamily="34" charset="0"/>
              <a:buChar char="•"/>
              <a:defRPr/>
            </a:pPr>
            <a:r>
              <a:rPr lang="de-CH" sz="2200" dirty="0">
                <a:solidFill>
                  <a:schemeClr val="tx1"/>
                </a:solidFill>
              </a:rPr>
              <a:t>Praktische Anwendung bei verfassungskritischen 10 Tagen</a:t>
            </a:r>
          </a:p>
          <a:p>
            <a:pPr algn="l">
              <a:defRPr/>
            </a:pPr>
            <a:endParaRPr lang="de-CH" sz="2400" dirty="0">
              <a:solidFill>
                <a:schemeClr val="tx1"/>
              </a:solidFill>
            </a:endParaRPr>
          </a:p>
          <a:p>
            <a:pPr algn="l">
              <a:defRPr/>
            </a:pPr>
            <a:endParaRPr lang="de-CH" sz="2600" b="1" dirty="0">
              <a:solidFill>
                <a:schemeClr val="tx1"/>
              </a:solidFill>
            </a:endParaRPr>
          </a:p>
        </p:txBody>
      </p:sp>
      <p:pic>
        <p:nvPicPr>
          <p:cNvPr id="11268" name="Picture 2">
            <a:extLst>
              <a:ext uri="{FF2B5EF4-FFF2-40B4-BE49-F238E27FC236}">
                <a16:creationId xmlns:a16="http://schemas.microsoft.com/office/drawing/2014/main" id="{465AA26E-9F34-B77E-B915-16A87F497B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a:extLst>
              <a:ext uri="{FF2B5EF4-FFF2-40B4-BE49-F238E27FC236}">
                <a16:creationId xmlns:a16="http://schemas.microsoft.com/office/drawing/2014/main" id="{D935B7A8-167B-CE6B-768B-A5C9503AE51F}"/>
              </a:ext>
            </a:extLst>
          </p:cNvPr>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a:extLst>
              <a:ext uri="{FF2B5EF4-FFF2-40B4-BE49-F238E27FC236}">
                <a16:creationId xmlns:a16="http://schemas.microsoft.com/office/drawing/2014/main" id="{D07111C5-A52C-C9B3-4C24-F177D200BF93}"/>
              </a:ext>
            </a:extLst>
          </p:cNvPr>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7D6C9939-E5CE-FC63-51B9-01DD5ED75B97}"/>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2883801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Beschleunigung durch </a:t>
            </a:r>
            <a:r>
              <a:rPr lang="de-CH" altLang="de-DE" sz="1800" b="1" dirty="0">
                <a:ea typeface="+mn-ea"/>
              </a:rPr>
              <a:t>Behandlungsfristen</a:t>
            </a:r>
            <a:endParaRPr lang="de-CH" altLang="de-DE" sz="1800" b="1" kern="1200" dirty="0">
              <a:ea typeface="+mn-ea"/>
            </a:endParaRP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lnSpcReduction="10000"/>
          </a:bodyPr>
          <a:lstStyle/>
          <a:p>
            <a:pPr algn="l">
              <a:defRPr/>
            </a:pPr>
            <a:r>
              <a:rPr lang="de-DE" sz="2200" dirty="0">
                <a:solidFill>
                  <a:schemeClr val="tx1"/>
                </a:solidFill>
              </a:rPr>
              <a:t>Pflicht der Kantone (Art. 25 Abs. 1bis RPG)</a:t>
            </a:r>
          </a:p>
          <a:p>
            <a:pPr marL="176213" indent="-176213" algn="l">
              <a:buFont typeface="Arial" panose="020B0604020202020204" pitchFamily="34" charset="0"/>
              <a:buChar char="•"/>
              <a:defRPr/>
            </a:pPr>
            <a:r>
              <a:rPr lang="de-DE" sz="2200" dirty="0">
                <a:solidFill>
                  <a:schemeClr val="tx1"/>
                </a:solidFill>
              </a:rPr>
              <a:t>Pflicht zur Festsetzung von Fristen für alle Verfahren zur Errichtung, Änderung und Zweckänderung von Bauten</a:t>
            </a:r>
            <a:endParaRPr lang="de-DE" sz="2200" dirty="0">
              <a:solidFill>
                <a:srgbClr val="0070C0"/>
              </a:solidFill>
            </a:endParaRPr>
          </a:p>
          <a:p>
            <a:pPr marL="176213" indent="-176213" algn="l">
              <a:buFont typeface="Arial" panose="020B0604020202020204" pitchFamily="34" charset="0"/>
              <a:buChar char="•"/>
              <a:defRPr/>
            </a:pPr>
            <a:r>
              <a:rPr lang="de-DE" sz="2200" dirty="0">
                <a:solidFill>
                  <a:schemeClr val="tx1"/>
                </a:solidFill>
              </a:rPr>
              <a:t>Kein Rechtsverlust bei Nichteinhaltung</a:t>
            </a:r>
          </a:p>
          <a:p>
            <a:pPr marL="176213" indent="-176213" algn="l">
              <a:buFont typeface="Arial" panose="020B0604020202020204" pitchFamily="34" charset="0"/>
              <a:buChar char="•"/>
              <a:defRPr/>
            </a:pPr>
            <a:r>
              <a:rPr lang="de-DE" sz="2200" dirty="0">
                <a:solidFill>
                  <a:schemeClr val="tx1"/>
                </a:solidFill>
              </a:rPr>
              <a:t>Selten Fristen im kantonalen Rechtsmittelverfahren  </a:t>
            </a:r>
          </a:p>
          <a:p>
            <a:pPr algn="l">
              <a:defRPr/>
            </a:pPr>
            <a:endParaRPr lang="de-DE" sz="2200" dirty="0">
              <a:solidFill>
                <a:schemeClr val="tx1"/>
              </a:solidFill>
            </a:endParaRPr>
          </a:p>
          <a:p>
            <a:pPr algn="l">
              <a:defRPr/>
            </a:pPr>
            <a:r>
              <a:rPr lang="de-DE" sz="2200" dirty="0">
                <a:solidFill>
                  <a:schemeClr val="tx1"/>
                </a:solidFill>
              </a:rPr>
              <a:t>Fristverlängerungen im Rechtsmittelverfahren (?)</a:t>
            </a:r>
          </a:p>
          <a:p>
            <a:pPr marL="176213" indent="-176213" algn="l">
              <a:buFont typeface="Arial" panose="020B0604020202020204" pitchFamily="34" charset="0"/>
              <a:buChar char="•"/>
              <a:defRPr/>
            </a:pPr>
            <a:r>
              <a:rPr lang="de-DE" sz="2200" dirty="0">
                <a:solidFill>
                  <a:schemeClr val="tx1"/>
                </a:solidFill>
              </a:rPr>
              <a:t>Meistens genügt ein Gesuch - auch ohne Begründung</a:t>
            </a:r>
          </a:p>
          <a:p>
            <a:pPr marL="176213" indent="-176213" algn="l">
              <a:buFont typeface="Arial" panose="020B0604020202020204" pitchFamily="34" charset="0"/>
              <a:buChar char="•"/>
              <a:defRPr/>
            </a:pPr>
            <a:r>
              <a:rPr lang="de-DE" sz="2200" dirty="0">
                <a:solidFill>
                  <a:schemeClr val="tx1"/>
                </a:solidFill>
              </a:rPr>
              <a:t>Regelmässig „letzte Fristerstreckung“ ohne Durchsetzungswille</a:t>
            </a:r>
          </a:p>
          <a:p>
            <a:pPr algn="l">
              <a:defRPr/>
            </a:pPr>
            <a:endParaRPr lang="de-DE" sz="2200" dirty="0">
              <a:solidFill>
                <a:schemeClr val="tx1"/>
              </a:solidFill>
            </a:endParaRPr>
          </a:p>
          <a:p>
            <a:pPr algn="l">
              <a:defRPr/>
            </a:pPr>
            <a:r>
              <a:rPr lang="de-DE" sz="2200" dirty="0">
                <a:solidFill>
                  <a:schemeClr val="tx1"/>
                </a:solidFill>
              </a:rPr>
              <a:t>Wirkung? - Pflicht der Kantone zur gesetzlichen Durchsetzung des Art. 29 BV?</a:t>
            </a:r>
          </a:p>
          <a:p>
            <a:pPr marL="457200" indent="-457200" algn="l">
              <a:buFont typeface="Arial" panose="020B0604020202020204" pitchFamily="34" charset="0"/>
              <a:buChar char="•"/>
              <a:defRPr/>
            </a:pPr>
            <a:endParaRPr lang="de-DE" sz="2200" dirty="0">
              <a:solidFill>
                <a:schemeClr val="tx1"/>
              </a:solidFill>
            </a:endParaRPr>
          </a:p>
          <a:p>
            <a:pPr algn="l">
              <a:defRPr/>
            </a:pPr>
            <a:endParaRPr lang="de-CH" sz="2600" b="1"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10.09.2024</a:t>
            </a:r>
            <a:endParaRPr lang="de-CH" sz="900" dirty="0"/>
          </a:p>
        </p:txBody>
      </p:sp>
    </p:spTree>
    <p:extLst>
      <p:ext uri="{BB962C8B-B14F-4D97-AF65-F5344CB8AC3E}">
        <p14:creationId xmlns:p14="http://schemas.microsoft.com/office/powerpoint/2010/main" val="511259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961EDA-EF7B-6FFF-BD01-AE1CC7108CD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B8F5EDC-6249-2D95-9972-1D31D0F9DA10}"/>
              </a:ext>
            </a:extLst>
          </p:cNvPr>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Beschleunigung durch </a:t>
            </a:r>
            <a:r>
              <a:rPr lang="de-CH" altLang="de-DE" sz="1800" b="1" dirty="0">
                <a:ea typeface="+mn-ea"/>
              </a:rPr>
              <a:t>Behördenorganisation</a:t>
            </a:r>
            <a:endParaRPr lang="de-CH" altLang="de-DE" sz="1800" b="1" kern="1200" dirty="0">
              <a:ea typeface="+mn-ea"/>
            </a:endParaRPr>
          </a:p>
        </p:txBody>
      </p:sp>
      <p:sp>
        <p:nvSpPr>
          <p:cNvPr id="3" name="Untertitel 2">
            <a:extLst>
              <a:ext uri="{FF2B5EF4-FFF2-40B4-BE49-F238E27FC236}">
                <a16:creationId xmlns:a16="http://schemas.microsoft.com/office/drawing/2014/main" id="{A78337CD-6C72-D254-E997-AB87FE3946AE}"/>
              </a:ext>
            </a:extLst>
          </p:cNvPr>
          <p:cNvSpPr>
            <a:spLocks noGrp="1" noRot="1" noMove="1" noResize="1" noEditPoints="1" noAdjustHandles="1" noChangeArrowheads="1" noChangeShapeType="1"/>
          </p:cNvSpPr>
          <p:nvPr>
            <p:ph type="subTitle" idx="1"/>
          </p:nvPr>
        </p:nvSpPr>
        <p:spPr>
          <a:xfrm>
            <a:off x="1259632" y="2060848"/>
            <a:ext cx="7488832" cy="4320479"/>
          </a:xfrm>
        </p:spPr>
        <p:txBody>
          <a:bodyPr>
            <a:normAutofit fontScale="85000" lnSpcReduction="10000"/>
          </a:bodyPr>
          <a:lstStyle/>
          <a:p>
            <a:pPr algn="l">
              <a:lnSpc>
                <a:spcPct val="120000"/>
              </a:lnSpc>
              <a:defRPr/>
            </a:pPr>
            <a:r>
              <a:rPr lang="de-DE" sz="2400" dirty="0">
                <a:solidFill>
                  <a:schemeClr val="tx1"/>
                </a:solidFill>
              </a:rPr>
              <a:t>Behördenorganisation</a:t>
            </a:r>
          </a:p>
          <a:p>
            <a:pPr marL="176213" indent="-176213" algn="l">
              <a:lnSpc>
                <a:spcPct val="120000"/>
              </a:lnSpc>
              <a:buFont typeface="Arial" panose="020B0604020202020204" pitchFamily="34" charset="0"/>
              <a:buChar char="•"/>
              <a:defRPr/>
            </a:pPr>
            <a:r>
              <a:rPr lang="de-DE" sz="2400" dirty="0">
                <a:solidFill>
                  <a:schemeClr val="tx1"/>
                </a:solidFill>
              </a:rPr>
              <a:t>Fachzuweisung mit Fachverantwortung verbinden</a:t>
            </a:r>
          </a:p>
          <a:p>
            <a:pPr marL="176213" indent="-176213" algn="l">
              <a:lnSpc>
                <a:spcPct val="120000"/>
              </a:lnSpc>
              <a:buFont typeface="Arial" panose="020B0604020202020204" pitchFamily="34" charset="0"/>
              <a:buChar char="•"/>
              <a:defRPr/>
            </a:pPr>
            <a:r>
              <a:rPr lang="de-DE" sz="2400" dirty="0">
                <a:solidFill>
                  <a:schemeClr val="tx1"/>
                </a:solidFill>
              </a:rPr>
              <a:t>Genügend Personal und Finanzen</a:t>
            </a:r>
          </a:p>
          <a:p>
            <a:pPr marL="176213" indent="-176213" algn="l">
              <a:lnSpc>
                <a:spcPct val="120000"/>
              </a:lnSpc>
              <a:buFont typeface="Arial" panose="020B0604020202020204" pitchFamily="34" charset="0"/>
              <a:buChar char="•"/>
              <a:defRPr/>
            </a:pPr>
            <a:r>
              <a:rPr lang="de-DE" sz="2400" dirty="0">
                <a:solidFill>
                  <a:schemeClr val="tx1"/>
                </a:solidFill>
              </a:rPr>
              <a:t>Freiraum und Zusammenarbeit</a:t>
            </a:r>
          </a:p>
          <a:p>
            <a:pPr algn="l">
              <a:lnSpc>
                <a:spcPct val="120000"/>
              </a:lnSpc>
              <a:defRPr/>
            </a:pPr>
            <a:endParaRPr lang="de-DE" sz="2400" dirty="0">
              <a:solidFill>
                <a:schemeClr val="tx1"/>
              </a:solidFill>
            </a:endParaRPr>
          </a:p>
          <a:p>
            <a:pPr algn="l">
              <a:lnSpc>
                <a:spcPct val="120000"/>
              </a:lnSpc>
              <a:defRPr/>
            </a:pPr>
            <a:r>
              <a:rPr lang="de-DE" sz="2400" dirty="0">
                <a:solidFill>
                  <a:schemeClr val="tx1"/>
                </a:solidFill>
              </a:rPr>
              <a:t>Aufgabenverständnis: Von der Baupolizei zur Dienstleistungsbehörde </a:t>
            </a:r>
          </a:p>
          <a:p>
            <a:pPr algn="l">
              <a:lnSpc>
                <a:spcPct val="120000"/>
              </a:lnSpc>
              <a:defRPr/>
            </a:pPr>
            <a:endParaRPr lang="de-DE" sz="2400" dirty="0">
              <a:solidFill>
                <a:schemeClr val="tx1"/>
              </a:solidFill>
            </a:endParaRPr>
          </a:p>
          <a:p>
            <a:pPr algn="l">
              <a:lnSpc>
                <a:spcPct val="120000"/>
              </a:lnSpc>
              <a:defRPr/>
            </a:pPr>
            <a:r>
              <a:rPr lang="de-DE" sz="2400" u="sng" dirty="0">
                <a:solidFill>
                  <a:schemeClr val="tx1"/>
                </a:solidFill>
              </a:rPr>
              <a:t>Eine Rechtsmittelbehörde im Kanton genügt</a:t>
            </a:r>
          </a:p>
          <a:p>
            <a:pPr marL="176213" indent="-176213" algn="l">
              <a:lnSpc>
                <a:spcPct val="120000"/>
              </a:lnSpc>
              <a:buFont typeface="Arial" panose="020B0604020202020204" pitchFamily="34" charset="0"/>
              <a:buChar char="•"/>
              <a:defRPr/>
            </a:pPr>
            <a:r>
              <a:rPr lang="de-DE" sz="2400" dirty="0">
                <a:solidFill>
                  <a:schemeClr val="tx1"/>
                </a:solidFill>
              </a:rPr>
              <a:t>Anforderungen aus BGG und RPG: eine gerichtliche Instanz</a:t>
            </a:r>
          </a:p>
          <a:p>
            <a:pPr marL="176213" indent="-176213" algn="l">
              <a:lnSpc>
                <a:spcPct val="120000"/>
              </a:lnSpc>
              <a:buFont typeface="Arial" panose="020B0604020202020204" pitchFamily="34" charset="0"/>
              <a:buChar char="•"/>
              <a:defRPr/>
            </a:pPr>
            <a:r>
              <a:rPr lang="de-DE" sz="2400" dirty="0">
                <a:solidFill>
                  <a:schemeClr val="tx1"/>
                </a:solidFill>
              </a:rPr>
              <a:t>Regel: verwaltungsinterne + verwaltungsgerichtliche Behörde</a:t>
            </a:r>
          </a:p>
          <a:p>
            <a:pPr marL="176213" indent="-176213" algn="l">
              <a:buFont typeface="Arial" panose="020B0604020202020204" pitchFamily="34" charset="0"/>
              <a:buChar char="•"/>
              <a:defRPr/>
            </a:pPr>
            <a:endParaRPr lang="de-DE" sz="2200" dirty="0">
              <a:solidFill>
                <a:schemeClr val="tx1"/>
              </a:solidFill>
            </a:endParaRPr>
          </a:p>
          <a:p>
            <a:pPr algn="l">
              <a:defRPr/>
            </a:pPr>
            <a:endParaRPr lang="de-CH" sz="2600" b="1" dirty="0">
              <a:solidFill>
                <a:schemeClr val="tx1"/>
              </a:solidFill>
            </a:endParaRPr>
          </a:p>
        </p:txBody>
      </p:sp>
      <p:pic>
        <p:nvPicPr>
          <p:cNvPr id="11268" name="Picture 2">
            <a:extLst>
              <a:ext uri="{FF2B5EF4-FFF2-40B4-BE49-F238E27FC236}">
                <a16:creationId xmlns:a16="http://schemas.microsoft.com/office/drawing/2014/main" id="{9A29E21F-4263-DCEA-2C7D-06C1261F77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a:extLst>
              <a:ext uri="{FF2B5EF4-FFF2-40B4-BE49-F238E27FC236}">
                <a16:creationId xmlns:a16="http://schemas.microsoft.com/office/drawing/2014/main" id="{995039E9-0B40-1A96-BF16-CF3BA9A44C3E}"/>
              </a:ext>
            </a:extLst>
          </p:cNvPr>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a:extLst>
              <a:ext uri="{FF2B5EF4-FFF2-40B4-BE49-F238E27FC236}">
                <a16:creationId xmlns:a16="http://schemas.microsoft.com/office/drawing/2014/main" id="{0C3D5A2B-6450-76F4-6833-B6600721BF9C}"/>
              </a:ext>
            </a:extLst>
          </p:cNvPr>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C44ED0C2-2F24-4CA9-DF70-1FB052E6467E}"/>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2137564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441180-4C8B-0F53-855E-0B44F69C23D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F0E68D3-19A9-E068-848B-804191207938}"/>
              </a:ext>
            </a:extLst>
          </p:cNvPr>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Beschleunigung durch </a:t>
            </a:r>
            <a:r>
              <a:rPr lang="de-CH" altLang="de-DE" sz="1800" b="1" dirty="0">
                <a:ea typeface="+mn-ea"/>
              </a:rPr>
              <a:t>Verfahrensorganisation</a:t>
            </a:r>
            <a:endParaRPr lang="de-CH" altLang="de-DE" sz="1800" b="1" kern="1200" dirty="0">
              <a:ea typeface="+mn-ea"/>
            </a:endParaRPr>
          </a:p>
        </p:txBody>
      </p:sp>
      <p:sp>
        <p:nvSpPr>
          <p:cNvPr id="3" name="Untertitel 2">
            <a:extLst>
              <a:ext uri="{FF2B5EF4-FFF2-40B4-BE49-F238E27FC236}">
                <a16:creationId xmlns:a16="http://schemas.microsoft.com/office/drawing/2014/main" id="{72B88A62-5F2D-55AC-3FC5-9DC5F387C31E}"/>
              </a:ext>
            </a:extLst>
          </p:cNvPr>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marL="176213" indent="-176213" algn="l">
              <a:defRPr/>
            </a:pPr>
            <a:endParaRPr lang="de-DE" sz="2200" dirty="0">
              <a:solidFill>
                <a:schemeClr val="tx1"/>
              </a:solidFill>
            </a:endParaRPr>
          </a:p>
          <a:p>
            <a:pPr marL="176213" indent="-176213" algn="l">
              <a:defRPr/>
            </a:pPr>
            <a:r>
              <a:rPr lang="de-DE" sz="2200" dirty="0">
                <a:solidFill>
                  <a:schemeClr val="tx1"/>
                </a:solidFill>
              </a:rPr>
              <a:t>•	Leitung des Verwaltungsverfahrens (Fristenfestsetzung, Umgang mit unbestellten Rechtsschriften)</a:t>
            </a:r>
          </a:p>
          <a:p>
            <a:pPr marL="176213" indent="-176213" algn="l">
              <a:defRPr/>
            </a:pPr>
            <a:r>
              <a:rPr lang="de-DE" sz="2200" dirty="0">
                <a:solidFill>
                  <a:schemeClr val="tx1"/>
                </a:solidFill>
              </a:rPr>
              <a:t>•	Organisation des </a:t>
            </a:r>
            <a:r>
              <a:rPr lang="de-DE" sz="2200" dirty="0" err="1">
                <a:solidFill>
                  <a:schemeClr val="tx1"/>
                </a:solidFill>
              </a:rPr>
              <a:t>Entscheidfindungsprozesses</a:t>
            </a:r>
            <a:r>
              <a:rPr lang="de-DE" sz="2200" dirty="0">
                <a:solidFill>
                  <a:schemeClr val="tx1"/>
                </a:solidFill>
              </a:rPr>
              <a:t> (mündlich/schriftlich, Referentensystem)</a:t>
            </a:r>
          </a:p>
          <a:p>
            <a:pPr marL="176213" indent="-176213" algn="l">
              <a:defRPr/>
            </a:pPr>
            <a:r>
              <a:rPr lang="de-DE" sz="2200" dirty="0">
                <a:solidFill>
                  <a:schemeClr val="tx1"/>
                </a:solidFill>
              </a:rPr>
              <a:t>•	Organisation der Entscheidbegründung:</a:t>
            </a:r>
          </a:p>
          <a:p>
            <a:pPr marL="342900" indent="-166688" algn="l">
              <a:buFont typeface="Arial" panose="020B0604020202020204" pitchFamily="34" charset="0"/>
              <a:buChar char="•"/>
              <a:defRPr/>
            </a:pPr>
            <a:r>
              <a:rPr lang="de-DE" sz="2200" dirty="0">
                <a:solidFill>
                  <a:schemeClr val="tx1"/>
                </a:solidFill>
              </a:rPr>
              <a:t>keine Begründung</a:t>
            </a:r>
          </a:p>
          <a:p>
            <a:pPr marL="342900" indent="-166688" algn="l">
              <a:buFont typeface="Arial" panose="020B0604020202020204" pitchFamily="34" charset="0"/>
              <a:buChar char="•"/>
              <a:defRPr/>
            </a:pPr>
            <a:r>
              <a:rPr lang="de-DE" sz="2200" dirty="0">
                <a:solidFill>
                  <a:schemeClr val="tx1"/>
                </a:solidFill>
              </a:rPr>
              <a:t>kurze Begründung</a:t>
            </a:r>
          </a:p>
          <a:p>
            <a:pPr marL="342900" indent="-166688" algn="l">
              <a:buFont typeface="Arial" panose="020B0604020202020204" pitchFamily="34" charset="0"/>
              <a:buChar char="•"/>
              <a:defRPr/>
            </a:pPr>
            <a:r>
              <a:rPr lang="de-DE" sz="2200" dirty="0">
                <a:solidFill>
                  <a:schemeClr val="tx1"/>
                </a:solidFill>
              </a:rPr>
              <a:t>Begründung bei Rechtsmittel (?)</a:t>
            </a:r>
          </a:p>
          <a:p>
            <a:pPr marL="176213" indent="-176213" algn="l">
              <a:defRPr/>
            </a:pPr>
            <a:r>
              <a:rPr lang="de-DE" sz="2200" dirty="0">
                <a:solidFill>
                  <a:schemeClr val="tx1"/>
                </a:solidFill>
              </a:rPr>
              <a:t>•	Weisungen und Richtlinien</a:t>
            </a:r>
          </a:p>
          <a:p>
            <a:pPr marL="176213" indent="-176213" algn="l">
              <a:buFont typeface="Arial" panose="020B0604020202020204" pitchFamily="34" charset="0"/>
              <a:buChar char="•"/>
              <a:defRPr/>
            </a:pPr>
            <a:endParaRPr lang="de-DE" sz="2200" dirty="0">
              <a:solidFill>
                <a:schemeClr val="tx1"/>
              </a:solidFill>
            </a:endParaRPr>
          </a:p>
          <a:p>
            <a:pPr algn="l">
              <a:defRPr/>
            </a:pPr>
            <a:endParaRPr lang="de-CH" sz="2600" b="1" dirty="0">
              <a:solidFill>
                <a:schemeClr val="tx1"/>
              </a:solidFill>
            </a:endParaRPr>
          </a:p>
        </p:txBody>
      </p:sp>
      <p:pic>
        <p:nvPicPr>
          <p:cNvPr id="11268" name="Picture 2">
            <a:extLst>
              <a:ext uri="{FF2B5EF4-FFF2-40B4-BE49-F238E27FC236}">
                <a16:creationId xmlns:a16="http://schemas.microsoft.com/office/drawing/2014/main" id="{AF802330-66F1-DFBB-4646-A84EC61E3C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a:extLst>
              <a:ext uri="{FF2B5EF4-FFF2-40B4-BE49-F238E27FC236}">
                <a16:creationId xmlns:a16="http://schemas.microsoft.com/office/drawing/2014/main" id="{5DDDE86B-5C1B-57CA-4C97-86FF2D66BDE5}"/>
              </a:ext>
            </a:extLst>
          </p:cNvPr>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a:extLst>
              <a:ext uri="{FF2B5EF4-FFF2-40B4-BE49-F238E27FC236}">
                <a16:creationId xmlns:a16="http://schemas.microsoft.com/office/drawing/2014/main" id="{ABCD3869-9270-C035-2254-3D6A20148C50}"/>
              </a:ext>
            </a:extLst>
          </p:cNvPr>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30DE3D2A-9719-0974-0701-A9ACB7388D2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889977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Aus der Presse – eine Auswahl</a:t>
            </a:r>
            <a:endParaRPr lang="de-CH" altLang="de-DE" sz="1800" b="1" kern="1200" dirty="0">
              <a:solidFill>
                <a:srgbClr val="000000"/>
              </a:solidFill>
              <a:ea typeface="+mn-ea"/>
            </a:endParaRP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fontScale="92500" lnSpcReduction="10000"/>
          </a:bodyPr>
          <a:lstStyle/>
          <a:p>
            <a:pPr algn="l">
              <a:defRPr/>
            </a:pPr>
            <a:r>
              <a:rPr lang="de-DE" sz="2400" b="1" dirty="0">
                <a:solidFill>
                  <a:schemeClr val="tx1"/>
                </a:solidFill>
              </a:rPr>
              <a:t>„</a:t>
            </a:r>
            <a:r>
              <a:rPr lang="de-DE" sz="2400" dirty="0">
                <a:solidFill>
                  <a:schemeClr val="tx1"/>
                </a:solidFill>
              </a:rPr>
              <a:t>… Verbandsbeschwerderecht einschränken, damit Trift und </a:t>
            </a:r>
            <a:r>
              <a:rPr lang="de-DE" sz="2400" dirty="0" err="1">
                <a:solidFill>
                  <a:schemeClr val="tx1"/>
                </a:solidFill>
              </a:rPr>
              <a:t>Gornerli</a:t>
            </a:r>
            <a:r>
              <a:rPr lang="de-DE" sz="2400" dirty="0">
                <a:solidFill>
                  <a:schemeClr val="tx1"/>
                </a:solidFill>
              </a:rPr>
              <a:t> sofort gebaut werden“ NZZ 24.8.24</a:t>
            </a:r>
          </a:p>
          <a:p>
            <a:pPr algn="l">
              <a:defRPr/>
            </a:pPr>
            <a:r>
              <a:rPr lang="de-DE" sz="2400" dirty="0">
                <a:solidFill>
                  <a:schemeClr val="tx1"/>
                </a:solidFill>
              </a:rPr>
              <a:t>„Höher und dichter bauen, weniger Regeln “ Präsident HEV Luzern NLZ 20.8.2024</a:t>
            </a:r>
          </a:p>
          <a:p>
            <a:pPr algn="l">
              <a:defRPr/>
            </a:pPr>
            <a:r>
              <a:rPr lang="de-DE" sz="2400" dirty="0">
                <a:solidFill>
                  <a:schemeClr val="tx1"/>
                </a:solidFill>
              </a:rPr>
              <a:t>„Querulanten auf dem Vormarsch“ NZZ am Sontag, 9.6.24,  S. 30</a:t>
            </a:r>
          </a:p>
          <a:p>
            <a:pPr algn="l">
              <a:defRPr/>
            </a:pPr>
            <a:r>
              <a:rPr lang="de-DE" sz="2400" dirty="0">
                <a:solidFill>
                  <a:schemeClr val="tx1"/>
                </a:solidFill>
              </a:rPr>
              <a:t>„Einsprachen – die fünfte Landessprache der Schweiz“ https://www.srf.ch/news/schweiz/Beliebtes Rechtsmittel 7.2.24</a:t>
            </a:r>
          </a:p>
          <a:p>
            <a:pPr algn="l">
              <a:defRPr/>
            </a:pPr>
            <a:r>
              <a:rPr lang="de-DE" sz="2400" dirty="0">
                <a:solidFill>
                  <a:schemeClr val="tx1"/>
                </a:solidFill>
              </a:rPr>
              <a:t>„Unsinnige Bauvorschriften … langwierige Bewilligungsverfahren und ein Regulierungsdschungel“ NZZ 2.9.2024</a:t>
            </a:r>
          </a:p>
          <a:p>
            <a:pPr algn="l">
              <a:defRPr/>
            </a:pPr>
            <a:r>
              <a:rPr lang="de-DE" sz="2400" dirty="0">
                <a:solidFill>
                  <a:schemeClr val="tx1"/>
                </a:solidFill>
              </a:rPr>
              <a:t>„Die Rekurrenten zogen sich erst zurück, als eine Einigung vorlag“ (zur RAD-WM, NZZ 7.9.24)</a:t>
            </a:r>
          </a:p>
          <a:p>
            <a:pPr algn="l">
              <a:defRPr/>
            </a:pPr>
            <a:r>
              <a:rPr lang="de-DE" sz="2400" dirty="0">
                <a:solidFill>
                  <a:schemeClr val="tx1"/>
                </a:solidFill>
              </a:rPr>
              <a:t>….</a:t>
            </a:r>
          </a:p>
          <a:p>
            <a:pPr algn="l">
              <a:defRPr/>
            </a:pPr>
            <a:endParaRPr lang="de-DE" sz="2400" dirty="0">
              <a:solidFill>
                <a:schemeClr val="tx1"/>
              </a:solidFill>
            </a:endParaRPr>
          </a:p>
          <a:p>
            <a:pPr algn="l">
              <a:defRPr/>
            </a:pPr>
            <a:endParaRPr lang="de-DE" sz="2000" b="1" dirty="0">
              <a:solidFill>
                <a:schemeClr val="tx1"/>
              </a:solidFill>
            </a:endParaRPr>
          </a:p>
          <a:p>
            <a:pPr algn="l">
              <a:defRPr/>
            </a:pPr>
            <a:endParaRPr lang="de-DE" sz="2000" b="1" dirty="0">
              <a:solidFill>
                <a:schemeClr val="tx1"/>
              </a:solidFill>
            </a:endParaRPr>
          </a:p>
          <a:p>
            <a:pPr algn="l">
              <a:defRPr/>
            </a:pPr>
            <a:endParaRPr lang="de-CH" sz="2000" b="1"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3373196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ea typeface="+mn-ea"/>
              </a:rPr>
              <a:t>Beschleunigung durch ökonomische Verfahrensführung</a:t>
            </a:r>
            <a:endParaRPr lang="de-CH" altLang="de-DE" sz="1800" b="1" kern="1200" dirty="0">
              <a:ea typeface="+mn-ea"/>
            </a:endParaRP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algn="l">
              <a:defRPr/>
            </a:pPr>
            <a:endParaRPr lang="de-CH" sz="2200" dirty="0">
              <a:solidFill>
                <a:schemeClr val="tx1"/>
              </a:solidFill>
              <a:highlight>
                <a:srgbClr val="FFFFFF"/>
              </a:highlight>
              <a:latin typeface="+mj-lt"/>
            </a:endParaRPr>
          </a:p>
          <a:p>
            <a:pPr marL="176213" lvl="1" indent="-176213" algn="l">
              <a:buFont typeface="Arial" panose="020B0604020202020204" pitchFamily="34" charset="0"/>
              <a:buChar char="•"/>
              <a:defRPr/>
            </a:pPr>
            <a:r>
              <a:rPr lang="de-CH" sz="2200" i="0" dirty="0">
                <a:solidFill>
                  <a:schemeClr val="tx1"/>
                </a:solidFill>
                <a:effectLst/>
                <a:highlight>
                  <a:srgbClr val="FFFFFF"/>
                </a:highlight>
                <a:latin typeface="+mj-lt"/>
              </a:rPr>
              <a:t>Vereinigung von Verfahren </a:t>
            </a:r>
          </a:p>
          <a:p>
            <a:pPr marL="176213" lvl="1" indent="-176213" algn="l">
              <a:buFont typeface="Arial" panose="020B0604020202020204" pitchFamily="34" charset="0"/>
              <a:buChar char="•"/>
              <a:defRPr/>
            </a:pPr>
            <a:r>
              <a:rPr lang="de-CH" sz="2200" i="0" dirty="0">
                <a:solidFill>
                  <a:schemeClr val="tx1"/>
                </a:solidFill>
                <a:effectLst/>
                <a:highlight>
                  <a:srgbClr val="FFFFFF"/>
                </a:highlight>
                <a:latin typeface="+mj-lt"/>
              </a:rPr>
              <a:t>Nur Projekt-Notwendiges verlangen – </a:t>
            </a:r>
          </a:p>
          <a:p>
            <a:pPr marL="176213" lvl="1" indent="-176213" algn="l">
              <a:buFont typeface="Arial" panose="020B0604020202020204" pitchFamily="34" charset="0"/>
              <a:buChar char="•"/>
              <a:defRPr/>
            </a:pPr>
            <a:r>
              <a:rPr lang="de-CH" sz="2200" i="0" dirty="0">
                <a:solidFill>
                  <a:schemeClr val="tx1"/>
                </a:solidFill>
                <a:effectLst/>
                <a:highlight>
                  <a:srgbClr val="FFFFFF"/>
                </a:highlight>
                <a:latin typeface="+mj-lt"/>
              </a:rPr>
              <a:t>Schriftenwechsel </a:t>
            </a:r>
            <a:r>
              <a:rPr lang="de-CH" sz="2200" dirty="0">
                <a:solidFill>
                  <a:schemeClr val="tx1"/>
                </a:solidFill>
                <a:highlight>
                  <a:srgbClr val="FFFFFF"/>
                </a:highlight>
                <a:latin typeface="+mj-lt"/>
              </a:rPr>
              <a:t>beschränken / </a:t>
            </a:r>
            <a:r>
              <a:rPr lang="de-CH" sz="2200" i="0" dirty="0">
                <a:solidFill>
                  <a:schemeClr val="tx1"/>
                </a:solidFill>
                <a:effectLst/>
                <a:highlight>
                  <a:srgbClr val="FFFFFF"/>
                </a:highlight>
                <a:latin typeface="+mj-lt"/>
              </a:rPr>
              <a:t>keine Fristverlängerungen</a:t>
            </a:r>
          </a:p>
          <a:p>
            <a:pPr marL="176213" lvl="1" indent="-176213" algn="l">
              <a:buFont typeface="Arial" panose="020B0604020202020204" pitchFamily="34" charset="0"/>
              <a:buChar char="•"/>
              <a:defRPr/>
            </a:pPr>
            <a:r>
              <a:rPr lang="de-CH" sz="2200" dirty="0">
                <a:solidFill>
                  <a:schemeClr val="tx1"/>
                </a:solidFill>
                <a:highlight>
                  <a:srgbClr val="FFFFFF"/>
                </a:highlight>
                <a:latin typeface="+mj-lt"/>
              </a:rPr>
              <a:t>Beweisverfahren: - Einladung und Rückfragen fokussieren </a:t>
            </a:r>
          </a:p>
          <a:p>
            <a:pPr marL="176213" lvl="1" indent="-176213" algn="l">
              <a:buFont typeface="Arial" panose="020B0604020202020204" pitchFamily="34" charset="0"/>
              <a:buChar char="•"/>
              <a:defRPr/>
            </a:pPr>
            <a:r>
              <a:rPr lang="de-CH" sz="2200" dirty="0">
                <a:solidFill>
                  <a:schemeClr val="tx1"/>
                </a:solidFill>
                <a:highlight>
                  <a:srgbClr val="FFFFFF"/>
                </a:highlight>
                <a:latin typeface="+mj-lt"/>
              </a:rPr>
              <a:t>Heilung des rechtlichen Gehörs</a:t>
            </a:r>
          </a:p>
          <a:p>
            <a:pPr marL="176213" indent="-176213" algn="l">
              <a:buFont typeface="Arial" panose="020B0604020202020204" pitchFamily="34" charset="0"/>
              <a:buChar char="•"/>
              <a:defRPr/>
            </a:pPr>
            <a:r>
              <a:rPr lang="de-CH" sz="2200" i="0" dirty="0">
                <a:solidFill>
                  <a:schemeClr val="tx1"/>
                </a:solidFill>
                <a:effectLst/>
                <a:highlight>
                  <a:srgbClr val="FFFFFF"/>
                </a:highlight>
                <a:latin typeface="+mj-lt"/>
              </a:rPr>
              <a:t>Konzentrationsprinzip (bis zu einem bestimmten Zeitpunkt sind alle Rechtsbegehren, Sachbehauptungen und Beweismittel vorzubringen) regeln und leben mit Verwirkungs-folge</a:t>
            </a:r>
          </a:p>
          <a:p>
            <a:pPr marL="176213" indent="-176213" algn="l">
              <a:buFont typeface="Arial" panose="020B0604020202020204" pitchFamily="34" charset="0"/>
              <a:buChar char="•"/>
              <a:defRPr/>
            </a:pPr>
            <a:endParaRPr lang="de-DE" sz="2200" i="0" dirty="0">
              <a:solidFill>
                <a:srgbClr val="454545"/>
              </a:solidFill>
              <a:effectLst/>
              <a:highlight>
                <a:srgbClr val="FFFFFF"/>
              </a:highlight>
              <a:latin typeface="+mj-lt"/>
            </a:endParaRPr>
          </a:p>
          <a:p>
            <a:pPr algn="l">
              <a:defRPr/>
            </a:pPr>
            <a:endParaRPr lang="de-CH" sz="2200" b="1" dirty="0">
              <a:solidFill>
                <a:schemeClr val="tx1"/>
              </a:solidFill>
            </a:endParaRPr>
          </a:p>
          <a:p>
            <a:pPr algn="l">
              <a:defRPr/>
            </a:pPr>
            <a:endParaRPr lang="de-CH" sz="2600" b="1"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1793359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kern="1200" dirty="0">
                <a:ea typeface="+mn-ea"/>
              </a:rPr>
              <a:t>Beschleunigung durch Koordination ?</a:t>
            </a: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algn="l">
              <a:defRPr/>
            </a:pPr>
            <a:r>
              <a:rPr lang="de-DE" sz="2200" dirty="0">
                <a:solidFill>
                  <a:schemeClr val="tx1"/>
                </a:solidFill>
              </a:rPr>
              <a:t>Grundsatzentscheid zur Koordination (Chrüzlen): </a:t>
            </a:r>
          </a:p>
          <a:p>
            <a:pPr marL="176213" indent="-176213" algn="l">
              <a:buFont typeface="Arial" panose="020B0604020202020204" pitchFamily="34" charset="0"/>
              <a:buChar char="•"/>
              <a:defRPr/>
            </a:pPr>
            <a:r>
              <a:rPr lang="de-DE" sz="2200" dirty="0">
                <a:solidFill>
                  <a:schemeClr val="tx1"/>
                </a:solidFill>
              </a:rPr>
              <a:t>Pflicht zur Koordination parallel laufender Verfahren</a:t>
            </a:r>
          </a:p>
          <a:p>
            <a:pPr marL="176213" indent="-176213" algn="l">
              <a:buFont typeface="Arial" panose="020B0604020202020204" pitchFamily="34" charset="0"/>
              <a:buChar char="•"/>
              <a:defRPr/>
            </a:pPr>
            <a:r>
              <a:rPr lang="de-DE" sz="2200" dirty="0">
                <a:solidFill>
                  <a:schemeClr val="tx1"/>
                </a:solidFill>
              </a:rPr>
              <a:t>Konzentrationsmodell – Koordinationsmodell</a:t>
            </a:r>
          </a:p>
          <a:p>
            <a:pPr algn="l">
              <a:defRPr/>
            </a:pPr>
            <a:endParaRPr lang="de-DE" sz="2200" dirty="0">
              <a:solidFill>
                <a:schemeClr val="tx1"/>
              </a:solidFill>
            </a:endParaRPr>
          </a:p>
          <a:p>
            <a:pPr algn="l">
              <a:defRPr/>
            </a:pPr>
            <a:r>
              <a:rPr lang="de-DE" sz="2200" dirty="0">
                <a:solidFill>
                  <a:schemeClr val="tx1"/>
                </a:solidFill>
              </a:rPr>
              <a:t>Schwierige Koordination zwischen Gebietskörperschaften z.B. </a:t>
            </a:r>
          </a:p>
          <a:p>
            <a:pPr marL="176213" indent="-176213" algn="l">
              <a:buFont typeface="Arial" panose="020B0604020202020204" pitchFamily="34" charset="0"/>
              <a:buChar char="•"/>
              <a:defRPr/>
            </a:pPr>
            <a:r>
              <a:rPr lang="de-DE" sz="2200" dirty="0">
                <a:solidFill>
                  <a:schemeClr val="tx1"/>
                </a:solidFill>
              </a:rPr>
              <a:t>Denkmalschutz: ISOS (Bund), DMSG (Kanton) und BZO (Gemeinde, evtl. noch Bezirk)</a:t>
            </a:r>
          </a:p>
          <a:p>
            <a:pPr marL="176213" indent="-176213" algn="l">
              <a:buFont typeface="Arial" panose="020B0604020202020204" pitchFamily="34" charset="0"/>
              <a:buChar char="•"/>
              <a:defRPr/>
            </a:pPr>
            <a:r>
              <a:rPr lang="de-DE" sz="2200" dirty="0">
                <a:solidFill>
                  <a:schemeClr val="tx1"/>
                </a:solidFill>
              </a:rPr>
              <a:t>Wasserkraftanlagen &gt; Vorschlag Marti/Aemisegger zum EnG, dargestellt bei Effizienz, Rz. 106 ff. – vom Parlament abgelehnt </a:t>
            </a:r>
          </a:p>
          <a:p>
            <a:pPr algn="l">
              <a:defRPr/>
            </a:pPr>
            <a:endParaRPr lang="de-DE" sz="2200" dirty="0">
              <a:solidFill>
                <a:schemeClr val="tx1"/>
              </a:solidFill>
            </a:endParaRPr>
          </a:p>
          <a:p>
            <a:pPr algn="l">
              <a:defRPr/>
            </a:pPr>
            <a:r>
              <a:rPr lang="de-DE" sz="2200" dirty="0">
                <a:solidFill>
                  <a:schemeClr val="tx1"/>
                </a:solidFill>
              </a:rPr>
              <a:t>Beschleunigungsaspekt? -  </a:t>
            </a:r>
            <a:r>
              <a:rPr lang="de-DE" sz="2200" u="sng" dirty="0">
                <a:solidFill>
                  <a:schemeClr val="tx1"/>
                </a:solidFill>
              </a:rPr>
              <a:t>ja</a:t>
            </a:r>
            <a:r>
              <a:rPr lang="de-DE" sz="2200" dirty="0">
                <a:solidFill>
                  <a:schemeClr val="tx1"/>
                </a:solidFill>
              </a:rPr>
              <a:t> für Dauer bis zur Realisierung </a:t>
            </a:r>
          </a:p>
          <a:p>
            <a:pPr algn="l">
              <a:defRPr/>
            </a:pPr>
            <a:endParaRPr lang="de-CH" sz="2600" b="1"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4293030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6DDA2-D1A0-F29E-205B-495434CD60C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CE39F9C-7DD4-985B-BF8B-E8B73AFECA6F}"/>
              </a:ext>
            </a:extLst>
          </p:cNvPr>
          <p:cNvSpPr>
            <a:spLocks noGrp="1"/>
          </p:cNvSpPr>
          <p:nvPr>
            <p:ph type="ctrTitle"/>
          </p:nvPr>
        </p:nvSpPr>
        <p:spPr>
          <a:xfrm>
            <a:off x="1187624" y="1503733"/>
            <a:ext cx="7270576" cy="557113"/>
          </a:xfrm>
        </p:spPr>
        <p:txBody>
          <a:bodyPr>
            <a:normAutofit/>
          </a:bodyPr>
          <a:lstStyle/>
          <a:p>
            <a:pPr algn="l">
              <a:defRPr/>
            </a:pPr>
            <a:r>
              <a:rPr lang="de-CH" altLang="de-DE" sz="1800" b="1" kern="1200" dirty="0">
                <a:ea typeface="+mn-ea"/>
              </a:rPr>
              <a:t>Beschleunigung durch Entflechtung ?</a:t>
            </a:r>
          </a:p>
        </p:txBody>
      </p:sp>
      <p:sp>
        <p:nvSpPr>
          <p:cNvPr id="3" name="Untertitel 2">
            <a:extLst>
              <a:ext uri="{FF2B5EF4-FFF2-40B4-BE49-F238E27FC236}">
                <a16:creationId xmlns:a16="http://schemas.microsoft.com/office/drawing/2014/main" id="{0CEAE7FB-F49D-6ADE-6ED1-D8B9BB1E91B0}"/>
              </a:ext>
            </a:extLst>
          </p:cNvPr>
          <p:cNvSpPr>
            <a:spLocks noGrp="1" noRot="1" noMove="1" noResize="1" noEditPoints="1" noAdjustHandles="1" noChangeArrowheads="1" noChangeShapeType="1"/>
          </p:cNvSpPr>
          <p:nvPr>
            <p:ph type="subTitle" idx="1"/>
          </p:nvPr>
        </p:nvSpPr>
        <p:spPr>
          <a:xfrm>
            <a:off x="1259632" y="2060848"/>
            <a:ext cx="7488832" cy="4320479"/>
          </a:xfrm>
        </p:spPr>
        <p:txBody>
          <a:bodyPr>
            <a:normAutofit lnSpcReduction="10000"/>
          </a:bodyPr>
          <a:lstStyle/>
          <a:p>
            <a:pPr marL="11113" lvl="1" algn="l">
              <a:defRPr/>
            </a:pPr>
            <a:r>
              <a:rPr lang="de-DE" sz="2200" dirty="0">
                <a:solidFill>
                  <a:srgbClr val="000000"/>
                </a:solidFill>
              </a:rPr>
              <a:t>Entflechtung = Aufhebung des materiellen Rechts</a:t>
            </a:r>
            <a:endParaRPr lang="de-CH" altLang="de-DE" sz="2200" dirty="0">
              <a:solidFill>
                <a:srgbClr val="000000"/>
              </a:solidFill>
              <a:ea typeface="+mn-ea"/>
            </a:endParaRPr>
          </a:p>
          <a:p>
            <a:pPr marL="176213" lvl="1" indent="-165100" algn="l">
              <a:buFont typeface="Arial" panose="020B0604020202020204" pitchFamily="34" charset="0"/>
              <a:buChar char="•"/>
              <a:defRPr/>
            </a:pPr>
            <a:r>
              <a:rPr lang="de-CH" sz="2200" dirty="0">
                <a:solidFill>
                  <a:srgbClr val="000000"/>
                </a:solidFill>
              </a:rPr>
              <a:t>Ausnützungsziffern, Mehrlängenzuschlag, Ästhetik-, Abstands-, Lärmschutzvorschriften – schon viele Einzelheiten! </a:t>
            </a:r>
          </a:p>
          <a:p>
            <a:pPr marL="176213" lvl="1" indent="-165100" algn="l">
              <a:buFont typeface="Arial" panose="020B0604020202020204" pitchFamily="34" charset="0"/>
              <a:buChar char="•"/>
              <a:defRPr/>
            </a:pPr>
            <a:r>
              <a:rPr lang="de-CH" sz="2200" dirty="0">
                <a:solidFill>
                  <a:srgbClr val="000000"/>
                </a:solidFill>
              </a:rPr>
              <a:t>Entflechtung verhindert </a:t>
            </a:r>
            <a:r>
              <a:rPr lang="de-CH" sz="2200" dirty="0">
                <a:solidFill>
                  <a:schemeClr val="tx1"/>
                </a:solidFill>
              </a:rPr>
              <a:t>nötige Gesamtbetrachtung i</a:t>
            </a:r>
            <a:r>
              <a:rPr lang="de-CH" sz="2200" dirty="0">
                <a:solidFill>
                  <a:srgbClr val="000000"/>
                </a:solidFill>
              </a:rPr>
              <a:t>nsbes. in Gebieten zur Verdichtung (5a Abs. 3 lit. b RPV).</a:t>
            </a:r>
          </a:p>
          <a:p>
            <a:pPr marL="11113" lvl="1" algn="l">
              <a:defRPr/>
            </a:pPr>
            <a:endParaRPr lang="de-CH" sz="2200" dirty="0">
              <a:solidFill>
                <a:srgbClr val="000000"/>
              </a:solidFill>
            </a:endParaRPr>
          </a:p>
          <a:p>
            <a:pPr marL="11113" lvl="1" algn="l">
              <a:defRPr/>
            </a:pPr>
            <a:r>
              <a:rPr lang="de-CH" sz="2200" dirty="0">
                <a:solidFill>
                  <a:srgbClr val="000000"/>
                </a:solidFill>
              </a:rPr>
              <a:t>Einschränkung der Beschwerderechte </a:t>
            </a:r>
          </a:p>
          <a:p>
            <a:pPr marL="176213" lvl="1" indent="-165100" algn="l">
              <a:buFont typeface="Arial" panose="020B0604020202020204" pitchFamily="34" charset="0"/>
              <a:buChar char="•"/>
              <a:defRPr/>
            </a:pPr>
            <a:r>
              <a:rPr lang="de-DE" sz="2200" dirty="0">
                <a:solidFill>
                  <a:srgbClr val="000000"/>
                </a:solidFill>
              </a:rPr>
              <a:t>Interessenbezogene Klärung </a:t>
            </a:r>
          </a:p>
          <a:p>
            <a:pPr marL="176213" lvl="1" indent="-165100" algn="l">
              <a:buFont typeface="Arial" panose="020B0604020202020204" pitchFamily="34" charset="0"/>
              <a:buChar char="•"/>
              <a:defRPr/>
            </a:pPr>
            <a:r>
              <a:rPr lang="de-DE" sz="2200" dirty="0">
                <a:solidFill>
                  <a:srgbClr val="000000"/>
                </a:solidFill>
              </a:rPr>
              <a:t>Verbände auf Ihr Kernanliegen beschränken (geregelt im NHG)</a:t>
            </a:r>
          </a:p>
          <a:p>
            <a:pPr marL="176213" lvl="1" indent="-165100" algn="l">
              <a:buFont typeface="Arial" panose="020B0604020202020204" pitchFamily="34" charset="0"/>
              <a:buChar char="•"/>
              <a:defRPr/>
            </a:pPr>
            <a:r>
              <a:rPr lang="de-DE" sz="2200" dirty="0">
                <a:solidFill>
                  <a:srgbClr val="000000"/>
                </a:solidFill>
              </a:rPr>
              <a:t>Private nur bei besonderer Betroffenheit (als Eigentümer) zulassen (zu regeln).</a:t>
            </a:r>
          </a:p>
          <a:p>
            <a:pPr marL="176213" lvl="1" indent="-165100" algn="l">
              <a:buFont typeface="Arial" panose="020B0604020202020204" pitchFamily="34" charset="0"/>
              <a:buChar char="•"/>
              <a:defRPr/>
            </a:pPr>
            <a:r>
              <a:rPr lang="de-DE" sz="2200" dirty="0">
                <a:solidFill>
                  <a:srgbClr val="000000"/>
                </a:solidFill>
              </a:rPr>
              <a:t>Staatliche Stellen nur bei Verteidigung des </a:t>
            </a:r>
            <a:r>
              <a:rPr lang="de-DE" sz="2200" dirty="0" err="1">
                <a:solidFill>
                  <a:srgbClr val="000000"/>
                </a:solidFill>
              </a:rPr>
              <a:t>öff</a:t>
            </a:r>
            <a:r>
              <a:rPr lang="de-DE" sz="2200" dirty="0">
                <a:solidFill>
                  <a:srgbClr val="000000"/>
                </a:solidFill>
              </a:rPr>
              <a:t>. Interesses (!!)</a:t>
            </a:r>
          </a:p>
          <a:p>
            <a:pPr marL="360363" lvl="1" indent="-165100" algn="l">
              <a:defRPr/>
            </a:pPr>
            <a:endParaRPr lang="de-CH" sz="2200" dirty="0">
              <a:solidFill>
                <a:srgbClr val="000000"/>
              </a:solidFill>
            </a:endParaRPr>
          </a:p>
          <a:p>
            <a:pPr algn="l">
              <a:defRPr/>
            </a:pPr>
            <a:endParaRPr lang="de-CH" sz="2600" b="1" dirty="0">
              <a:solidFill>
                <a:schemeClr val="tx1"/>
              </a:solidFill>
            </a:endParaRPr>
          </a:p>
        </p:txBody>
      </p:sp>
      <p:pic>
        <p:nvPicPr>
          <p:cNvPr id="11268" name="Picture 2">
            <a:extLst>
              <a:ext uri="{FF2B5EF4-FFF2-40B4-BE49-F238E27FC236}">
                <a16:creationId xmlns:a16="http://schemas.microsoft.com/office/drawing/2014/main" id="{2B215620-A928-A62B-1B56-72DCEC667D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a:extLst>
              <a:ext uri="{FF2B5EF4-FFF2-40B4-BE49-F238E27FC236}">
                <a16:creationId xmlns:a16="http://schemas.microsoft.com/office/drawing/2014/main" id="{E016995C-C42C-B60C-B409-E020B448364D}"/>
              </a:ext>
            </a:extLst>
          </p:cNvPr>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a:extLst>
              <a:ext uri="{FF2B5EF4-FFF2-40B4-BE49-F238E27FC236}">
                <a16:creationId xmlns:a16="http://schemas.microsoft.com/office/drawing/2014/main" id="{963F6F8B-4813-154B-9147-79001C0B9398}"/>
              </a:ext>
            </a:extLst>
          </p:cNvPr>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678E00AC-CE79-80B5-CEA0-E78EDB0EA387}"/>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1326031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ea typeface="+mn-ea"/>
              </a:rPr>
              <a:t>Einschätzung </a:t>
            </a:r>
            <a:endParaRPr lang="de-CH" altLang="de-DE" sz="1800" b="1" kern="1200" dirty="0">
              <a:ea typeface="+mn-ea"/>
            </a:endParaRP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marL="11113" lvl="1" algn="l">
              <a:defRPr/>
            </a:pPr>
            <a:endParaRPr lang="de-DE" sz="2200" dirty="0">
              <a:solidFill>
                <a:srgbClr val="000000"/>
              </a:solidFill>
            </a:endParaRPr>
          </a:p>
          <a:p>
            <a:pPr marL="11113" lvl="1" algn="l">
              <a:defRPr/>
            </a:pPr>
            <a:r>
              <a:rPr lang="de-DE" sz="2200" dirty="0">
                <a:solidFill>
                  <a:srgbClr val="000000"/>
                </a:solidFill>
              </a:rPr>
              <a:t>Entflechtung</a:t>
            </a:r>
          </a:p>
          <a:p>
            <a:pPr marL="176213" lvl="1" indent="-165100" algn="l">
              <a:buFont typeface="Arial" panose="020B0604020202020204" pitchFamily="34" charset="0"/>
              <a:buChar char="•"/>
              <a:defRPr/>
            </a:pPr>
            <a:r>
              <a:rPr lang="de-DE" sz="2200" dirty="0">
                <a:solidFill>
                  <a:srgbClr val="000000"/>
                </a:solidFill>
              </a:rPr>
              <a:t>bringt schnellere Verfahren (u.U. weniger Einsprachen, weniger komplexe Fragestellungen) </a:t>
            </a:r>
          </a:p>
          <a:p>
            <a:pPr marL="176213" lvl="1" indent="-165100" algn="l">
              <a:buFont typeface="Arial" panose="020B0604020202020204" pitchFamily="34" charset="0"/>
              <a:buChar char="•"/>
              <a:defRPr/>
            </a:pPr>
            <a:r>
              <a:rPr lang="de-DE" sz="2200" dirty="0">
                <a:solidFill>
                  <a:srgbClr val="000000"/>
                </a:solidFill>
              </a:rPr>
              <a:t>verursacht Probleme </a:t>
            </a:r>
          </a:p>
          <a:p>
            <a:pPr marL="360363" lvl="1" indent="-165100" algn="l">
              <a:buFont typeface="Arial" panose="020B0604020202020204" pitchFamily="34" charset="0"/>
              <a:buChar char="•"/>
              <a:defRPr/>
            </a:pPr>
            <a:r>
              <a:rPr lang="de-DE" sz="2200" dirty="0">
                <a:solidFill>
                  <a:srgbClr val="000000"/>
                </a:solidFill>
              </a:rPr>
              <a:t>der Gesamtbetrachtung (ungenügende BV-Interpretation) </a:t>
            </a:r>
          </a:p>
          <a:p>
            <a:pPr marL="360363" lvl="1" indent="-165100" algn="l">
              <a:buFont typeface="Arial" panose="020B0604020202020204" pitchFamily="34" charset="0"/>
              <a:buChar char="•"/>
              <a:defRPr/>
            </a:pPr>
            <a:r>
              <a:rPr lang="de-DE" sz="2200" dirty="0">
                <a:solidFill>
                  <a:srgbClr val="000000"/>
                </a:solidFill>
              </a:rPr>
              <a:t>und der Umsetzung (z.B. ohne Planung)</a:t>
            </a:r>
          </a:p>
          <a:p>
            <a:pPr marL="176213" lvl="1" indent="-165100" algn="l">
              <a:buFont typeface="Arial" panose="020B0604020202020204" pitchFamily="34" charset="0"/>
              <a:buChar char="•"/>
              <a:defRPr/>
            </a:pPr>
            <a:r>
              <a:rPr lang="de-DE" sz="2200" dirty="0">
                <a:solidFill>
                  <a:srgbClr val="000000"/>
                </a:solidFill>
              </a:rPr>
              <a:t>bietet keine Garantie für schnelleren Realisierungschancen</a:t>
            </a:r>
          </a:p>
          <a:p>
            <a:pPr marL="11113" lvl="1" algn="l">
              <a:defRPr/>
            </a:pPr>
            <a:endParaRPr lang="de-DE" sz="2200" dirty="0">
              <a:solidFill>
                <a:srgbClr val="000000"/>
              </a:solidFill>
            </a:endParaRPr>
          </a:p>
          <a:p>
            <a:pPr marL="11113" lvl="1" algn="l">
              <a:defRPr/>
            </a:pPr>
            <a:endParaRPr lang="de-DE" sz="2200" dirty="0">
              <a:solidFill>
                <a:srgbClr val="000000"/>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1415425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2CDE69-108B-D705-974A-57D06611651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5C12CD3-A3DC-8CE0-8990-F499C83D74EE}"/>
              </a:ext>
            </a:extLst>
          </p:cNvPr>
          <p:cNvSpPr>
            <a:spLocks noGrp="1"/>
          </p:cNvSpPr>
          <p:nvPr>
            <p:ph type="ctrTitle"/>
          </p:nvPr>
        </p:nvSpPr>
        <p:spPr>
          <a:xfrm>
            <a:off x="1187624" y="1503733"/>
            <a:ext cx="7270576" cy="557113"/>
          </a:xfrm>
        </p:spPr>
        <p:txBody>
          <a:bodyPr>
            <a:normAutofit/>
          </a:bodyPr>
          <a:lstStyle/>
          <a:p>
            <a:pPr algn="l">
              <a:defRPr/>
            </a:pPr>
            <a:r>
              <a:rPr lang="de-CH" altLang="de-DE" sz="1800" b="1" dirty="0">
                <a:ea typeface="+mn-ea"/>
              </a:rPr>
              <a:t>Einschätzung </a:t>
            </a:r>
            <a:endParaRPr lang="de-CH" altLang="de-DE" sz="1800" b="1" kern="1200" dirty="0">
              <a:ea typeface="+mn-ea"/>
            </a:endParaRPr>
          </a:p>
        </p:txBody>
      </p:sp>
      <p:sp>
        <p:nvSpPr>
          <p:cNvPr id="3" name="Untertitel 2">
            <a:extLst>
              <a:ext uri="{FF2B5EF4-FFF2-40B4-BE49-F238E27FC236}">
                <a16:creationId xmlns:a16="http://schemas.microsoft.com/office/drawing/2014/main" id="{FA6F0876-AA9C-794A-E407-A0C3908DA6D8}"/>
              </a:ext>
            </a:extLst>
          </p:cNvPr>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marL="11113" lvl="1" algn="l">
              <a:defRPr/>
            </a:pPr>
            <a:endParaRPr lang="de-DE" sz="2200" dirty="0">
              <a:solidFill>
                <a:srgbClr val="000000"/>
              </a:solidFill>
            </a:endParaRPr>
          </a:p>
          <a:p>
            <a:pPr marL="11113" lvl="1" algn="l">
              <a:defRPr/>
            </a:pPr>
            <a:r>
              <a:rPr lang="de-DE" sz="2200" dirty="0">
                <a:solidFill>
                  <a:srgbClr val="000000"/>
                </a:solidFill>
              </a:rPr>
              <a:t>Keine Beschleunigung ist zu erwarten:</a:t>
            </a:r>
          </a:p>
          <a:p>
            <a:pPr marL="176213" lvl="1" indent="-165100" algn="l">
              <a:buFont typeface="Arial" panose="020B0604020202020204" pitchFamily="34" charset="0"/>
              <a:buChar char="•"/>
              <a:defRPr/>
            </a:pPr>
            <a:r>
              <a:rPr lang="de-DE" sz="2200" dirty="0">
                <a:solidFill>
                  <a:srgbClr val="000000"/>
                </a:solidFill>
              </a:rPr>
              <a:t>Kostenpflicht bei Einsprachen – Wer veranlasst das staatliche Handeln?</a:t>
            </a:r>
          </a:p>
          <a:p>
            <a:pPr marL="176213" lvl="1" indent="-165100" algn="l">
              <a:buFont typeface="Arial" panose="020B0604020202020204" pitchFamily="34" charset="0"/>
              <a:buChar char="•"/>
              <a:defRPr/>
            </a:pPr>
            <a:r>
              <a:rPr lang="de-DE" sz="2200" dirty="0">
                <a:solidFill>
                  <a:srgbClr val="000000"/>
                </a:solidFill>
              </a:rPr>
              <a:t>Erhöhung von Gebühren im Rechtsmittelverfahren – Kausalität und Kostendeckung</a:t>
            </a:r>
          </a:p>
          <a:p>
            <a:pPr marL="176213" lvl="1" indent="-165100" algn="l">
              <a:buFont typeface="Arial" panose="020B0604020202020204" pitchFamily="34" charset="0"/>
              <a:buChar char="•"/>
              <a:defRPr/>
            </a:pPr>
            <a:r>
              <a:rPr lang="de-DE" sz="2200" dirty="0">
                <a:solidFill>
                  <a:srgbClr val="000000"/>
                </a:solidFill>
              </a:rPr>
              <a:t>Anwendung der ZPO-Regeln (unklare Parteipositionen)</a:t>
            </a:r>
          </a:p>
          <a:p>
            <a:pPr marL="11113" lvl="1" algn="l">
              <a:defRPr/>
            </a:pPr>
            <a:endParaRPr lang="de-DE" sz="2200" dirty="0">
              <a:solidFill>
                <a:srgbClr val="000000"/>
              </a:solidFill>
            </a:endParaRPr>
          </a:p>
        </p:txBody>
      </p:sp>
      <p:pic>
        <p:nvPicPr>
          <p:cNvPr id="11268" name="Picture 2">
            <a:extLst>
              <a:ext uri="{FF2B5EF4-FFF2-40B4-BE49-F238E27FC236}">
                <a16:creationId xmlns:a16="http://schemas.microsoft.com/office/drawing/2014/main" id="{43099ADA-0A56-1D64-066C-AFAC52516D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a:extLst>
              <a:ext uri="{FF2B5EF4-FFF2-40B4-BE49-F238E27FC236}">
                <a16:creationId xmlns:a16="http://schemas.microsoft.com/office/drawing/2014/main" id="{8103A23C-43AC-F7D1-8746-2A285F4040A7}"/>
              </a:ext>
            </a:extLst>
          </p:cNvPr>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a:extLst>
              <a:ext uri="{FF2B5EF4-FFF2-40B4-BE49-F238E27FC236}">
                <a16:creationId xmlns:a16="http://schemas.microsoft.com/office/drawing/2014/main" id="{75A9DD1A-FF92-6EC2-AD41-EBAAFD9EB4C8}"/>
              </a:ext>
            </a:extLst>
          </p:cNvPr>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C737B7DD-1EBC-721F-2A21-0EF50B5182D7}"/>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3834870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ea typeface="+mn-ea"/>
              </a:rPr>
              <a:t>Zusammenfassung – Beschleunigungsmöglichkeiten in Stichworten</a:t>
            </a:r>
            <a:endParaRPr lang="de-CH" altLang="de-DE" sz="1800" b="1" kern="1200" dirty="0">
              <a:ea typeface="+mn-ea"/>
            </a:endParaRP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marL="354013" lvl="1" indent="-342900" algn="l">
              <a:buFont typeface="Arial" panose="020B0604020202020204" pitchFamily="34" charset="0"/>
              <a:buChar char="•"/>
              <a:defRPr/>
            </a:pPr>
            <a:r>
              <a:rPr lang="de-DE" sz="2200" dirty="0">
                <a:solidFill>
                  <a:schemeClr val="tx1"/>
                </a:solidFill>
              </a:rPr>
              <a:t>Wahl der Verfahrensart (Anzeige-, Meldeverfahren …)</a:t>
            </a:r>
          </a:p>
          <a:p>
            <a:pPr marL="354013" lvl="1" indent="-342900" algn="l">
              <a:buFont typeface="Arial" panose="020B0604020202020204" pitchFamily="34" charset="0"/>
              <a:buChar char="•"/>
              <a:defRPr/>
            </a:pPr>
            <a:r>
              <a:rPr lang="de-DE" sz="2200" dirty="0">
                <a:solidFill>
                  <a:schemeClr val="tx1"/>
                </a:solidFill>
              </a:rPr>
              <a:t>Einschränkung Bewilligungspflicht</a:t>
            </a:r>
          </a:p>
          <a:p>
            <a:pPr marL="354013" lvl="1" indent="-342900" algn="l">
              <a:buFont typeface="Arial" panose="020B0604020202020204" pitchFamily="34" charset="0"/>
              <a:buChar char="•"/>
              <a:defRPr/>
            </a:pPr>
            <a:r>
              <a:rPr lang="de-DE" sz="2200" dirty="0">
                <a:solidFill>
                  <a:schemeClr val="tx1"/>
                </a:solidFill>
              </a:rPr>
              <a:t>Verzicht auf Einsprache vor dem Entscheid – Einschränkung der Rekursmöglichkeiten (?)</a:t>
            </a:r>
          </a:p>
          <a:p>
            <a:pPr marL="354013" lvl="1" indent="-342900" algn="l">
              <a:buFont typeface="Arial" panose="020B0604020202020204" pitchFamily="34" charset="0"/>
              <a:buChar char="•"/>
              <a:defRPr/>
            </a:pPr>
            <a:r>
              <a:rPr lang="de-DE" sz="2200" dirty="0">
                <a:solidFill>
                  <a:schemeClr val="tx1"/>
                </a:solidFill>
              </a:rPr>
              <a:t>Projektbezogene Gesuchsdokumentation – </a:t>
            </a:r>
          </a:p>
          <a:p>
            <a:pPr marL="354013" lvl="1" indent="-342900" algn="l">
              <a:buFont typeface="Arial" panose="020B0604020202020204" pitchFamily="34" charset="0"/>
              <a:buChar char="•"/>
              <a:defRPr/>
            </a:pPr>
            <a:r>
              <a:rPr lang="de-DE" sz="2200" dirty="0">
                <a:solidFill>
                  <a:schemeClr val="tx1"/>
                </a:solidFill>
              </a:rPr>
              <a:t>kundengerechte technische/digitale Unterstützung</a:t>
            </a:r>
          </a:p>
          <a:p>
            <a:pPr marL="354013" lvl="1" indent="-342900" algn="l">
              <a:buFont typeface="Arial" panose="020B0604020202020204" pitchFamily="34" charset="0"/>
              <a:buChar char="•"/>
              <a:defRPr/>
            </a:pPr>
            <a:r>
              <a:rPr lang="de-DE" sz="2200" dirty="0">
                <a:solidFill>
                  <a:schemeClr val="tx1"/>
                </a:solidFill>
              </a:rPr>
              <a:t>Verbindlicher Vorbescheid oder Killerentscheide für frühzeitige Rechtssicherheit</a:t>
            </a:r>
          </a:p>
          <a:p>
            <a:pPr marL="354013" lvl="1" indent="-342900" algn="l">
              <a:buFont typeface="Arial" panose="020B0604020202020204" pitchFamily="34" charset="0"/>
              <a:buChar char="•"/>
              <a:defRPr/>
            </a:pPr>
            <a:r>
              <a:rPr lang="de-DE" sz="2200" dirty="0">
                <a:solidFill>
                  <a:schemeClr val="tx1"/>
                </a:solidFill>
              </a:rPr>
              <a:t>Dienstleistungskultur: Schaffen und Sicherstellen von frühzeitigen Kontakten (Personell, finanziell)</a:t>
            </a:r>
          </a:p>
          <a:p>
            <a:pPr marL="354013" lvl="1" indent="-342900" algn="l">
              <a:buFont typeface="Arial" panose="020B0604020202020204" pitchFamily="34" charset="0"/>
              <a:buChar char="•"/>
              <a:defRPr/>
            </a:pPr>
            <a:endParaRPr lang="de-DE" sz="2200" dirty="0">
              <a:solidFill>
                <a:schemeClr val="tx1"/>
              </a:solidFill>
            </a:endParaRPr>
          </a:p>
          <a:p>
            <a:pPr marL="11113" lvl="1" algn="l">
              <a:defRPr/>
            </a:pPr>
            <a:endParaRPr lang="de-DE" sz="2400"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624292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ea typeface="+mn-ea"/>
              </a:rPr>
              <a:t>Zusammenfassung – Beschleunigungsmöglichkeiten in Stichworten</a:t>
            </a:r>
            <a:endParaRPr lang="de-CH" altLang="de-DE" sz="1800" b="1" kern="1200" dirty="0">
              <a:ea typeface="+mn-ea"/>
            </a:endParaRP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marL="176213" lvl="1" indent="-165100" algn="l">
              <a:buFont typeface="Arial" panose="020B0604020202020204" pitchFamily="34" charset="0"/>
              <a:buChar char="•"/>
              <a:defRPr/>
            </a:pPr>
            <a:r>
              <a:rPr lang="de-DE" sz="2200" dirty="0">
                <a:solidFill>
                  <a:schemeClr val="tx1"/>
                </a:solidFill>
              </a:rPr>
              <a:t>eine einzige Rechtsmittelinstanz (</a:t>
            </a:r>
            <a:r>
              <a:rPr lang="de-DE" sz="2200" dirty="0" err="1">
                <a:solidFill>
                  <a:schemeClr val="tx1"/>
                </a:solidFill>
              </a:rPr>
              <a:t>VGer</a:t>
            </a:r>
            <a:r>
              <a:rPr lang="de-DE" sz="2200" dirty="0">
                <a:solidFill>
                  <a:schemeClr val="tx1"/>
                </a:solidFill>
              </a:rPr>
              <a:t>) genügt</a:t>
            </a:r>
          </a:p>
          <a:p>
            <a:pPr marL="176213" lvl="1" indent="-165100" algn="l">
              <a:buFont typeface="Arial" panose="020B0604020202020204" pitchFamily="34" charset="0"/>
              <a:buChar char="•"/>
              <a:defRPr/>
            </a:pPr>
            <a:r>
              <a:rPr lang="de-DE" sz="2200" dirty="0">
                <a:solidFill>
                  <a:schemeClr val="tx1"/>
                </a:solidFill>
              </a:rPr>
              <a:t>Behandlungsfristen im Rechtsmittelverfahren mit Rechtsverlust (??)</a:t>
            </a:r>
          </a:p>
          <a:p>
            <a:pPr marL="176213" lvl="1" indent="-165100" algn="l">
              <a:buFont typeface="Arial" panose="020B0604020202020204" pitchFamily="34" charset="0"/>
              <a:buChar char="•"/>
              <a:defRPr/>
            </a:pPr>
            <a:r>
              <a:rPr lang="de-DE" sz="2200" dirty="0">
                <a:solidFill>
                  <a:schemeClr val="tx1"/>
                </a:solidFill>
              </a:rPr>
              <a:t>auf Kernfragen fokussierte Verfahrensleitung: </a:t>
            </a:r>
          </a:p>
          <a:p>
            <a:pPr marL="360363" lvl="1" indent="-165100" algn="l">
              <a:buFont typeface="Arial" panose="020B0604020202020204" pitchFamily="34" charset="0"/>
              <a:buChar char="•"/>
              <a:defRPr/>
            </a:pPr>
            <a:r>
              <a:rPr lang="de-DE" sz="2200" dirty="0">
                <a:solidFill>
                  <a:schemeClr val="tx1"/>
                </a:solidFill>
              </a:rPr>
              <a:t>Einschränkung des Schriftenwechsels – keine Verlängerungen </a:t>
            </a:r>
          </a:p>
          <a:p>
            <a:pPr marL="360363" lvl="1" indent="-165100" algn="l">
              <a:buFont typeface="Arial" panose="020B0604020202020204" pitchFamily="34" charset="0"/>
              <a:buChar char="•"/>
              <a:defRPr/>
            </a:pPr>
            <a:r>
              <a:rPr lang="de-DE" sz="2200" dirty="0">
                <a:solidFill>
                  <a:schemeClr val="tx1"/>
                </a:solidFill>
              </a:rPr>
              <a:t>Ablehnung unaufgeforderter Eingaben</a:t>
            </a:r>
          </a:p>
          <a:p>
            <a:pPr marL="176213" lvl="1" indent="-165100" algn="l">
              <a:buFont typeface="Arial" panose="020B0604020202020204" pitchFamily="34" charset="0"/>
              <a:buChar char="•"/>
              <a:defRPr/>
            </a:pPr>
            <a:r>
              <a:rPr lang="de-DE" sz="2200" dirty="0">
                <a:solidFill>
                  <a:schemeClr val="tx1"/>
                </a:solidFill>
              </a:rPr>
              <a:t>Fristenparallelität</a:t>
            </a:r>
          </a:p>
          <a:p>
            <a:pPr marL="176213" lvl="1" indent="-165100" algn="l">
              <a:buFont typeface="Arial" panose="020B0604020202020204" pitchFamily="34" charset="0"/>
              <a:buChar char="•"/>
              <a:defRPr/>
            </a:pPr>
            <a:r>
              <a:rPr lang="de-DE" sz="2200" dirty="0">
                <a:solidFill>
                  <a:schemeClr val="tx1"/>
                </a:solidFill>
              </a:rPr>
              <a:t>Vermehrte Mündlichkeit (mit Protokoll) !!</a:t>
            </a:r>
          </a:p>
          <a:p>
            <a:pPr marL="11113" lvl="1" algn="l">
              <a:defRPr/>
            </a:pPr>
            <a:endParaRPr lang="de-DE" sz="2400"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2947335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70C0"/>
                </a:solidFill>
                <a:ea typeface="+mn-ea"/>
              </a:rPr>
              <a:t>Vielen Dank für die Aufmerksamkeit</a:t>
            </a:r>
            <a:endParaRPr lang="de-CH" altLang="de-DE" sz="1800" b="1" kern="1200" dirty="0">
              <a:solidFill>
                <a:srgbClr val="0070C0"/>
              </a:solidFill>
              <a:ea typeface="+mn-ea"/>
            </a:endParaRP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marL="11113" lvl="1" algn="l">
              <a:defRPr/>
            </a:pPr>
            <a:r>
              <a:rPr lang="de-DE" sz="2400" dirty="0">
                <a:solidFill>
                  <a:schemeClr val="tx1"/>
                </a:solidFill>
              </a:rPr>
              <a:t>ein letzter Hinweis</a:t>
            </a:r>
          </a:p>
          <a:p>
            <a:pPr marL="176213" lvl="1" indent="-165100" algn="l">
              <a:buFont typeface="Arial" panose="020B0604020202020204" pitchFamily="34" charset="0"/>
              <a:buChar char="•"/>
              <a:defRPr/>
            </a:pPr>
            <a:r>
              <a:rPr lang="de-DE" sz="2200" dirty="0">
                <a:solidFill>
                  <a:schemeClr val="tx1"/>
                </a:solidFill>
              </a:rPr>
              <a:t>ARE und BWO haben einen Bericht in Auftrag gegeben: «Übersicht und Auswirkungen der Rechtsmittelsysteme im öffentlichen Baurecht (Projekt ARöB)». </a:t>
            </a:r>
          </a:p>
          <a:p>
            <a:pPr marL="176213" lvl="1" indent="-165100" algn="l">
              <a:buFont typeface="Arial" panose="020B0604020202020204" pitchFamily="34" charset="0"/>
              <a:buChar char="•"/>
              <a:defRPr/>
            </a:pPr>
            <a:r>
              <a:rPr lang="de-DE" sz="2200" dirty="0">
                <a:solidFill>
                  <a:schemeClr val="tx1"/>
                </a:solidFill>
              </a:rPr>
              <a:t>Der Bericht soll Erkenntnisse über das Funktionieren der Rechtsmittel bei den Kantonen bringen. Er ist Teil des Aktionsplans «Wohnungsknappheit vom 13.02.2024» und Grundlage für Gesetzgebungsvorschläge und Antworten auf Postulate zur Einführung von Gebühren bei Einsprachen.</a:t>
            </a:r>
          </a:p>
          <a:p>
            <a:pPr marL="176213" lvl="1" indent="-165100" algn="l">
              <a:buFont typeface="Arial" panose="020B0604020202020204" pitchFamily="34" charset="0"/>
              <a:buChar char="•"/>
              <a:defRPr/>
            </a:pPr>
            <a:r>
              <a:rPr lang="de-DE" sz="2200" dirty="0">
                <a:solidFill>
                  <a:srgbClr val="0070C0"/>
                </a:solidFill>
              </a:rPr>
              <a:t>Einige Kantone werden wohl zur Mitwirkung und Darstellung ihres Rechtsmittelsystems angefragt werden.</a:t>
            </a:r>
          </a:p>
          <a:p>
            <a:pPr marL="11113" lvl="1" algn="l">
              <a:defRPr/>
            </a:pPr>
            <a:endParaRPr lang="de-DE" sz="3100" dirty="0">
              <a:solidFill>
                <a:schemeClr val="tx1"/>
              </a:solidFill>
            </a:endParaRPr>
          </a:p>
          <a:p>
            <a:pPr marL="11113" lvl="1" algn="l">
              <a:defRPr/>
            </a:pPr>
            <a:endParaRPr lang="de-DE" sz="2400" dirty="0">
              <a:solidFill>
                <a:schemeClr val="tx1"/>
              </a:solidFill>
            </a:endParaRPr>
          </a:p>
          <a:p>
            <a:pPr marL="11113" lvl="1">
              <a:defRPr/>
            </a:pPr>
            <a:endParaRPr lang="de-DE" sz="1600"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1449275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Dauer = Thema seit 1980</a:t>
            </a:r>
            <a:endParaRPr lang="de-CH" altLang="de-DE" sz="1800" b="1" kern="1200" dirty="0">
              <a:solidFill>
                <a:srgbClr val="000000"/>
              </a:solidFill>
              <a:ea typeface="+mn-ea"/>
            </a:endParaRP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algn="l">
              <a:defRPr/>
            </a:pPr>
            <a:r>
              <a:rPr lang="de-CH" sz="2400" dirty="0">
                <a:solidFill>
                  <a:schemeClr val="tx1"/>
                </a:solidFill>
              </a:rPr>
              <a:t>Erste Lösungen im 1995: </a:t>
            </a:r>
          </a:p>
          <a:p>
            <a:pPr marL="176213" indent="-176213" algn="l">
              <a:buFont typeface="Arial" panose="020B0604020202020204" pitchFamily="34" charset="0"/>
              <a:buChar char="•"/>
              <a:defRPr/>
            </a:pPr>
            <a:r>
              <a:rPr lang="de-CH" sz="2200" dirty="0">
                <a:solidFill>
                  <a:schemeClr val="tx1"/>
                </a:solidFill>
              </a:rPr>
              <a:t>Verfahrensfristen in Art. 25 Abs. 1bis RPG</a:t>
            </a:r>
          </a:p>
          <a:p>
            <a:pPr marL="176213" indent="-176213" algn="l">
              <a:buFont typeface="Arial" panose="020B0604020202020204" pitchFamily="34" charset="0"/>
              <a:buChar char="•"/>
              <a:defRPr/>
            </a:pPr>
            <a:r>
              <a:rPr lang="de-CH" sz="2200" dirty="0">
                <a:solidFill>
                  <a:schemeClr val="tx1"/>
                </a:solidFill>
              </a:rPr>
              <a:t>Koordinationsgrundsätze in Art. 25a RPG und Koordinationsgesetz des Bundes (Sammelerlass)</a:t>
            </a:r>
          </a:p>
          <a:p>
            <a:pPr algn="l">
              <a:defRPr/>
            </a:pPr>
            <a:r>
              <a:rPr lang="de-CH" sz="2400" dirty="0">
                <a:solidFill>
                  <a:schemeClr val="tx1"/>
                </a:solidFill>
              </a:rPr>
              <a:t>Bei Projekten im  gesamtschweizerischen Interesse </a:t>
            </a:r>
          </a:p>
          <a:p>
            <a:pPr marL="176213" indent="-176213" algn="l">
              <a:buFont typeface="Arial" panose="020B0604020202020204" pitchFamily="34" charset="0"/>
              <a:buChar char="•"/>
              <a:defRPr/>
            </a:pPr>
            <a:r>
              <a:rPr lang="de-CH" sz="2200" dirty="0">
                <a:solidFill>
                  <a:schemeClr val="tx1"/>
                </a:solidFill>
              </a:rPr>
              <a:t>Beschränkung der Rechte von Organisationen (NHG)</a:t>
            </a:r>
          </a:p>
          <a:p>
            <a:pPr marL="176213" indent="-176213" algn="l">
              <a:buFont typeface="Arial" panose="020B0604020202020204" pitchFamily="34" charset="0"/>
              <a:buChar char="•"/>
              <a:defRPr/>
            </a:pPr>
            <a:r>
              <a:rPr lang="de-CH" sz="2200" dirty="0">
                <a:solidFill>
                  <a:schemeClr val="tx1"/>
                </a:solidFill>
              </a:rPr>
              <a:t>kritische Sicht zur Planung (Solarexpress, Strommangellage …)</a:t>
            </a:r>
          </a:p>
          <a:p>
            <a:pPr algn="l">
              <a:defRPr/>
            </a:pPr>
            <a:r>
              <a:rPr lang="de-CH" sz="2400" u="sng" dirty="0">
                <a:solidFill>
                  <a:schemeClr val="tx1"/>
                </a:solidFill>
              </a:rPr>
              <a:t>Seit kurzem: </a:t>
            </a:r>
          </a:p>
          <a:p>
            <a:pPr marL="176213" indent="-176213" algn="l">
              <a:buFont typeface="Arial" panose="020B0604020202020204" pitchFamily="34" charset="0"/>
              <a:buChar char="•"/>
              <a:defRPr/>
            </a:pPr>
            <a:r>
              <a:rPr lang="de-CH" sz="2200" dirty="0">
                <a:solidFill>
                  <a:schemeClr val="tx1"/>
                </a:solidFill>
              </a:rPr>
              <a:t>Alles geht zu lang …. </a:t>
            </a:r>
          </a:p>
          <a:p>
            <a:pPr marL="176213" indent="-176213" algn="l">
              <a:buFont typeface="Arial" panose="020B0604020202020204" pitchFamily="34" charset="0"/>
              <a:buChar char="•"/>
              <a:defRPr/>
            </a:pPr>
            <a:r>
              <a:rPr lang="de-CH" sz="2200" dirty="0">
                <a:solidFill>
                  <a:schemeClr val="tx1"/>
                </a:solidFill>
              </a:rPr>
              <a:t>… Beschwerden sind missbräuchlich</a:t>
            </a:r>
          </a:p>
          <a:p>
            <a:pPr algn="l">
              <a:defRPr/>
            </a:pPr>
            <a:endParaRPr lang="de-CH" sz="2600" dirty="0">
              <a:solidFill>
                <a:schemeClr val="tx1"/>
              </a:solidFill>
            </a:endParaRPr>
          </a:p>
          <a:p>
            <a:pPr algn="l">
              <a:defRPr/>
            </a:pPr>
            <a:endParaRPr lang="de-CH" sz="2600" b="1"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692425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77BCA-1590-95A4-DF40-12C867D9CE7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C314CF5-23C0-B173-A946-164670A8DB1F}"/>
              </a:ext>
            </a:extLst>
          </p:cNvPr>
          <p:cNvSpPr>
            <a:spLocks noGrp="1"/>
          </p:cNvSpPr>
          <p:nvPr>
            <p:ph type="ctrTitle"/>
          </p:nvPr>
        </p:nvSpPr>
        <p:spPr>
          <a:xfrm>
            <a:off x="1187624" y="1503733"/>
            <a:ext cx="7270576" cy="557113"/>
          </a:xfrm>
        </p:spPr>
        <p:txBody>
          <a:bodyPr>
            <a:normAutofit/>
          </a:bodyPr>
          <a:lstStyle/>
          <a:p>
            <a:pPr algn="l">
              <a:defRPr/>
            </a:pPr>
            <a:r>
              <a:rPr lang="de-DE" altLang="de-DE" sz="1800" b="1" dirty="0">
                <a:solidFill>
                  <a:srgbClr val="000000"/>
                </a:solidFill>
                <a:ea typeface="+mn-ea"/>
              </a:rPr>
              <a:t>Grundsätzliche Schwierigkeiten des bestehenden Verfahrens</a:t>
            </a:r>
          </a:p>
        </p:txBody>
      </p:sp>
      <p:sp>
        <p:nvSpPr>
          <p:cNvPr id="3" name="Untertitel 2">
            <a:extLst>
              <a:ext uri="{FF2B5EF4-FFF2-40B4-BE49-F238E27FC236}">
                <a16:creationId xmlns:a16="http://schemas.microsoft.com/office/drawing/2014/main" id="{D1C4BCA2-4639-05B7-EBBB-A098611A20BD}"/>
              </a:ext>
            </a:extLst>
          </p:cNvPr>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algn="l">
              <a:defRPr/>
            </a:pPr>
            <a:endParaRPr lang="de-CH" sz="2400" dirty="0">
              <a:solidFill>
                <a:schemeClr val="tx1"/>
              </a:solidFill>
            </a:endParaRPr>
          </a:p>
          <a:p>
            <a:pPr algn="l">
              <a:defRPr/>
            </a:pPr>
            <a:r>
              <a:rPr lang="de-CH" sz="2400" dirty="0">
                <a:solidFill>
                  <a:schemeClr val="tx1"/>
                </a:solidFill>
              </a:rPr>
              <a:t>Verfahren im dreistufigen Bundesstaat</a:t>
            </a:r>
          </a:p>
          <a:p>
            <a:pPr algn="l">
              <a:defRPr/>
            </a:pPr>
            <a:r>
              <a:rPr lang="de-CH" sz="2400" dirty="0">
                <a:solidFill>
                  <a:schemeClr val="tx1"/>
                </a:solidFill>
              </a:rPr>
              <a:t>Anwendung des gesamten Rechts im konkreten Fall</a:t>
            </a:r>
          </a:p>
          <a:p>
            <a:pPr algn="l">
              <a:defRPr/>
            </a:pPr>
            <a:r>
              <a:rPr lang="de-CH" sz="2400" dirty="0">
                <a:solidFill>
                  <a:schemeClr val="tx1"/>
                </a:solidFill>
              </a:rPr>
              <a:t>Unterschiedliche Interessen an Baubewilligungsverfahren</a:t>
            </a:r>
          </a:p>
          <a:p>
            <a:pPr algn="l">
              <a:defRPr/>
            </a:pPr>
            <a:endParaRPr lang="de-CH" sz="2400" dirty="0">
              <a:solidFill>
                <a:schemeClr val="tx1"/>
              </a:solidFill>
            </a:endParaRPr>
          </a:p>
          <a:p>
            <a:pPr algn="l">
              <a:defRPr/>
            </a:pPr>
            <a:endParaRPr lang="de-CH" sz="2600" b="1" dirty="0">
              <a:solidFill>
                <a:schemeClr val="tx1"/>
              </a:solidFill>
            </a:endParaRPr>
          </a:p>
        </p:txBody>
      </p:sp>
      <p:pic>
        <p:nvPicPr>
          <p:cNvPr id="11268" name="Picture 2">
            <a:extLst>
              <a:ext uri="{FF2B5EF4-FFF2-40B4-BE49-F238E27FC236}">
                <a16:creationId xmlns:a16="http://schemas.microsoft.com/office/drawing/2014/main" id="{6CA40751-A7C2-BF2E-6878-38D5831FD5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a:extLst>
              <a:ext uri="{FF2B5EF4-FFF2-40B4-BE49-F238E27FC236}">
                <a16:creationId xmlns:a16="http://schemas.microsoft.com/office/drawing/2014/main" id="{A3AA3C18-83C9-FE32-827D-2C81F8C2D3A1}"/>
              </a:ext>
            </a:extLst>
          </p:cNvPr>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a:extLst>
              <a:ext uri="{FF2B5EF4-FFF2-40B4-BE49-F238E27FC236}">
                <a16:creationId xmlns:a16="http://schemas.microsoft.com/office/drawing/2014/main" id="{149FB761-C3DD-F8E8-49FA-1D268D5853CF}"/>
              </a:ext>
            </a:extLst>
          </p:cNvPr>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2D299C28-FBF4-B77A-617B-7CFB9DA47E68}"/>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3825170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Kaum koordinierte Lösungen zwischen den Gebietskörperschaften</a:t>
            </a:r>
            <a:endParaRPr lang="de-CH" altLang="de-DE" sz="1800" b="1" kern="1200" dirty="0">
              <a:solidFill>
                <a:srgbClr val="000000"/>
              </a:solidFill>
              <a:ea typeface="+mn-ea"/>
            </a:endParaRP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marL="176213" indent="-176213" algn="l">
              <a:buFont typeface="Arial" panose="020B0604020202020204" pitchFamily="34" charset="0"/>
              <a:buChar char="•"/>
              <a:defRPr/>
            </a:pPr>
            <a:r>
              <a:rPr lang="de-CH" sz="2200" dirty="0">
                <a:solidFill>
                  <a:schemeClr val="tx1"/>
                </a:solidFill>
              </a:rPr>
              <a:t>Bund, Kanton und Gemeinden mit raumwirksamen Projekten im gleichen Raum - Bund regelt Grundsätze (Art. 75 BV).</a:t>
            </a:r>
          </a:p>
          <a:p>
            <a:pPr marL="176213" indent="-176213" algn="l">
              <a:buFont typeface="Arial" panose="020B0604020202020204" pitchFamily="34" charset="0"/>
              <a:buChar char="•"/>
              <a:defRPr/>
            </a:pPr>
            <a:r>
              <a:rPr lang="de-CH" sz="2200" dirty="0">
                <a:solidFill>
                  <a:schemeClr val="tx1"/>
                </a:solidFill>
              </a:rPr>
              <a:t>Kantone sind für Verfahrensregelung zuständig und </a:t>
            </a:r>
          </a:p>
          <a:p>
            <a:pPr marL="176213" indent="-176213" algn="l">
              <a:buFont typeface="Arial" panose="020B0604020202020204" pitchFamily="34" charset="0"/>
              <a:buChar char="•"/>
              <a:defRPr/>
            </a:pPr>
            <a:r>
              <a:rPr lang="de-CH" sz="2200" dirty="0">
                <a:solidFill>
                  <a:schemeClr val="tx1"/>
                </a:solidFill>
              </a:rPr>
              <a:t>haben den </a:t>
            </a:r>
            <a:r>
              <a:rPr lang="de-DE" sz="2200" dirty="0">
                <a:solidFill>
                  <a:schemeClr val="tx1"/>
                </a:solidFill>
              </a:rPr>
              <a:t>Anspruch auf Beurteilung innert angemessener Frist (Art. 29 Abs. BV) zu erfüllen</a:t>
            </a:r>
          </a:p>
          <a:p>
            <a:pPr marL="457200" indent="-457200" algn="l">
              <a:buFont typeface="Arial" panose="020B0604020202020204" pitchFamily="34" charset="0"/>
              <a:buChar char="•"/>
              <a:defRPr/>
            </a:pPr>
            <a:endParaRPr lang="de-CH" sz="2600" b="1"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3255260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Anwendung des gesamten Rechts</a:t>
            </a:r>
            <a:endParaRPr lang="de-CH" altLang="de-DE" sz="1800" b="1" kern="1200" dirty="0">
              <a:solidFill>
                <a:srgbClr val="000000"/>
              </a:solidFill>
              <a:ea typeface="+mn-ea"/>
            </a:endParaRP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algn="l">
              <a:defRPr/>
            </a:pPr>
            <a:r>
              <a:rPr lang="de-CH" sz="2400" dirty="0">
                <a:solidFill>
                  <a:schemeClr val="tx1"/>
                </a:solidFill>
              </a:rPr>
              <a:t>Keine einfache Aufgabe</a:t>
            </a:r>
          </a:p>
          <a:p>
            <a:pPr marL="176213" indent="-176213" algn="l">
              <a:buFont typeface="Arial" panose="020B0604020202020204" pitchFamily="34" charset="0"/>
              <a:buChar char="•"/>
              <a:defRPr/>
            </a:pPr>
            <a:r>
              <a:rPr lang="de-CH" sz="2200" dirty="0">
                <a:solidFill>
                  <a:schemeClr val="tx1"/>
                </a:solidFill>
              </a:rPr>
              <a:t>Es fehlt an Fachkenntnissen auf allen Stufen</a:t>
            </a:r>
          </a:p>
          <a:p>
            <a:pPr marL="176213" indent="-176213" algn="l">
              <a:buFont typeface="Arial" panose="020B0604020202020204" pitchFamily="34" charset="0"/>
              <a:buChar char="•"/>
              <a:defRPr/>
            </a:pPr>
            <a:r>
              <a:rPr lang="de-CH" sz="2200" dirty="0">
                <a:solidFill>
                  <a:schemeClr val="tx1"/>
                </a:solidFill>
              </a:rPr>
              <a:t>Normenkonflikte bestehen &gt; Mut zur Gesetzesinterpretation fehlt</a:t>
            </a:r>
          </a:p>
          <a:p>
            <a:pPr marL="176213" indent="-176213" algn="l">
              <a:buFont typeface="Arial" panose="020B0604020202020204" pitchFamily="34" charset="0"/>
              <a:buChar char="•"/>
              <a:defRPr/>
            </a:pPr>
            <a:r>
              <a:rPr lang="de-CH" sz="2200" dirty="0">
                <a:solidFill>
                  <a:schemeClr val="tx1"/>
                </a:solidFill>
              </a:rPr>
              <a:t>Interessenabwägung ist schwierig &gt;  mathematische Formel / Punkteraster genügen nicht</a:t>
            </a:r>
          </a:p>
          <a:p>
            <a:pPr marL="176213" indent="-176213" algn="l">
              <a:buFont typeface="Arial" panose="020B0604020202020204" pitchFamily="34" charset="0"/>
              <a:buChar char="•"/>
              <a:defRPr/>
            </a:pPr>
            <a:r>
              <a:rPr lang="de-CH" sz="2200" dirty="0">
                <a:solidFill>
                  <a:schemeClr val="tx1"/>
                </a:solidFill>
              </a:rPr>
              <a:t>Technisches Wissen von</a:t>
            </a:r>
            <a:r>
              <a:rPr lang="de-DE" sz="2200" dirty="0">
                <a:solidFill>
                  <a:schemeClr val="tx1"/>
                </a:solidFill>
              </a:rPr>
              <a:t> Ing.-Büros, namentlich bei kleinen Gemeinden, ist keine Lösung</a:t>
            </a:r>
          </a:p>
          <a:p>
            <a:pPr marL="176213" indent="-176213" algn="l">
              <a:buFont typeface="Arial" panose="020B0604020202020204" pitchFamily="34" charset="0"/>
              <a:buChar char="•"/>
              <a:defRPr/>
            </a:pPr>
            <a:r>
              <a:rPr lang="de-DE" sz="2200" dirty="0">
                <a:solidFill>
                  <a:schemeClr val="tx1"/>
                </a:solidFill>
              </a:rPr>
              <a:t>„E-Bau.ch“ löst falsche Sicherheit aus und verhindert konkrete Auskünfte im laufenden Verfahren</a:t>
            </a:r>
          </a:p>
          <a:p>
            <a:pPr marL="342900" indent="-342900" algn="l">
              <a:buFont typeface="Arial" panose="020B0604020202020204" pitchFamily="34" charset="0"/>
              <a:buChar char="•"/>
              <a:defRPr/>
            </a:pPr>
            <a:endParaRPr lang="de-DE" sz="2200" dirty="0">
              <a:solidFill>
                <a:schemeClr val="tx1"/>
              </a:solidFill>
            </a:endParaRPr>
          </a:p>
          <a:p>
            <a:pPr marL="342900" indent="-342900" algn="l">
              <a:buFont typeface="Arial" panose="020B0604020202020204" pitchFamily="34" charset="0"/>
              <a:buChar char="•"/>
              <a:defRPr/>
            </a:pPr>
            <a:endParaRPr lang="de-CH" sz="2200" dirty="0">
              <a:solidFill>
                <a:schemeClr val="tx1"/>
              </a:solidFill>
            </a:endParaRPr>
          </a:p>
          <a:p>
            <a:pPr marL="342900" indent="-342900" algn="l">
              <a:buFont typeface="Arial" panose="020B0604020202020204" pitchFamily="34" charset="0"/>
              <a:buChar char="•"/>
              <a:defRPr/>
            </a:pPr>
            <a:endParaRPr lang="de-CH" sz="2600" b="1" dirty="0">
              <a:solidFill>
                <a:schemeClr val="tx1"/>
              </a:solidFill>
            </a:endParaRPr>
          </a:p>
          <a:p>
            <a:pPr algn="l">
              <a:defRPr/>
            </a:pPr>
            <a:endParaRPr lang="de-CH" sz="2600" b="1"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757627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Unterschiedliche Interessen am Baubewilligungsverfahren</a:t>
            </a:r>
            <a:endParaRPr lang="de-CH" altLang="de-DE" sz="1800" b="1" kern="1200" dirty="0">
              <a:solidFill>
                <a:srgbClr val="000000"/>
              </a:solidFill>
              <a:ea typeface="+mn-ea"/>
            </a:endParaRPr>
          </a:p>
        </p:txBody>
      </p:sp>
      <p:sp>
        <p:nvSpPr>
          <p:cNvPr id="3" name="Untertitel 2"/>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marL="354013" indent="-354013" algn="l">
              <a:buFont typeface="Arial" panose="020B0604020202020204" pitchFamily="34" charset="0"/>
              <a:buChar char="•"/>
              <a:defRPr/>
            </a:pPr>
            <a:r>
              <a:rPr lang="de-CH" sz="2400" dirty="0">
                <a:solidFill>
                  <a:schemeClr val="tx1"/>
                </a:solidFill>
              </a:rPr>
              <a:t>Bauherrschaft (private oder staatliche)</a:t>
            </a:r>
          </a:p>
          <a:p>
            <a:pPr marL="354013" indent="-354013" algn="l">
              <a:buFont typeface="Arial" panose="020B0604020202020204" pitchFamily="34" charset="0"/>
              <a:buChar char="•"/>
              <a:defRPr/>
            </a:pPr>
            <a:r>
              <a:rPr lang="de-CH" sz="2400" dirty="0">
                <a:solidFill>
                  <a:schemeClr val="tx1"/>
                </a:solidFill>
              </a:rPr>
              <a:t>Eigentümer / Mieter und andere Nutzende</a:t>
            </a:r>
          </a:p>
          <a:p>
            <a:pPr marL="354013" indent="-354013" algn="l">
              <a:buFont typeface="Arial" panose="020B0604020202020204" pitchFamily="34" charset="0"/>
              <a:buChar char="•"/>
              <a:defRPr/>
            </a:pPr>
            <a:r>
              <a:rPr lang="de-CH" sz="2400" dirty="0">
                <a:solidFill>
                  <a:schemeClr val="tx1"/>
                </a:solidFill>
              </a:rPr>
              <a:t>Staatliche Stellen </a:t>
            </a:r>
          </a:p>
          <a:p>
            <a:pPr marL="354013" indent="-354013" algn="l">
              <a:buFont typeface="Arial" panose="020B0604020202020204" pitchFamily="34" charset="0"/>
              <a:buChar char="•"/>
              <a:defRPr/>
            </a:pPr>
            <a:r>
              <a:rPr lang="de-CH" sz="2400" dirty="0">
                <a:solidFill>
                  <a:schemeClr val="tx1"/>
                </a:solidFill>
              </a:rPr>
              <a:t>Fachbezogene Personen in den Ämtern</a:t>
            </a:r>
          </a:p>
          <a:p>
            <a:pPr marL="354013" indent="-354013" algn="l">
              <a:buFont typeface="Arial" panose="020B0604020202020204" pitchFamily="34" charset="0"/>
              <a:buChar char="•"/>
              <a:defRPr/>
            </a:pPr>
            <a:r>
              <a:rPr lang="de-CH" sz="2400" dirty="0">
                <a:solidFill>
                  <a:schemeClr val="tx1"/>
                </a:solidFill>
              </a:rPr>
              <a:t>Umweltverbände</a:t>
            </a:r>
          </a:p>
          <a:p>
            <a:pPr marL="354013" indent="-354013" algn="l">
              <a:buFont typeface="Arial" panose="020B0604020202020204" pitchFamily="34" charset="0"/>
              <a:buChar char="•"/>
              <a:defRPr/>
            </a:pPr>
            <a:r>
              <a:rPr lang="de-CH" sz="2400" dirty="0">
                <a:solidFill>
                  <a:schemeClr val="tx1"/>
                </a:solidFill>
              </a:rPr>
              <a:t>Nachbarn</a:t>
            </a:r>
            <a:endParaRPr lang="de-CH" sz="2600" b="1"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112757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EF6201-A446-7477-ED15-EF46BC09081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675FC11-70A7-C8D0-98A1-5A25BFA14F40}"/>
              </a:ext>
            </a:extLst>
          </p:cNvPr>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Unterschiedliche Interessen: Bauherrschaft - Mieter</a:t>
            </a:r>
            <a:endParaRPr lang="de-CH" altLang="de-DE" sz="1800" b="1" kern="1200" dirty="0">
              <a:solidFill>
                <a:srgbClr val="000000"/>
              </a:solidFill>
              <a:ea typeface="+mn-ea"/>
            </a:endParaRPr>
          </a:p>
        </p:txBody>
      </p:sp>
      <p:sp>
        <p:nvSpPr>
          <p:cNvPr id="3" name="Untertitel 2">
            <a:extLst>
              <a:ext uri="{FF2B5EF4-FFF2-40B4-BE49-F238E27FC236}">
                <a16:creationId xmlns:a16="http://schemas.microsoft.com/office/drawing/2014/main" id="{3ABF5D3A-E674-5678-3E3F-ACD835E60492}"/>
              </a:ext>
            </a:extLst>
          </p:cNvPr>
          <p:cNvSpPr>
            <a:spLocks noGrp="1" noRot="1" noMove="1" noResize="1" noEditPoints="1" noAdjustHandles="1" noChangeArrowheads="1" noChangeShapeType="1"/>
          </p:cNvSpPr>
          <p:nvPr>
            <p:ph type="subTitle" idx="1"/>
          </p:nvPr>
        </p:nvSpPr>
        <p:spPr>
          <a:xfrm>
            <a:off x="1259632" y="2060848"/>
            <a:ext cx="7488832" cy="4320479"/>
          </a:xfrm>
        </p:spPr>
        <p:txBody>
          <a:bodyPr>
            <a:normAutofit/>
          </a:bodyPr>
          <a:lstStyle/>
          <a:p>
            <a:pPr marL="0" lvl="1" algn="l">
              <a:defRPr/>
            </a:pPr>
            <a:r>
              <a:rPr lang="de-DE" sz="2400" dirty="0">
                <a:solidFill>
                  <a:schemeClr val="tx1"/>
                </a:solidFill>
              </a:rPr>
              <a:t>Anliegen der Bauherrschaften – Eigentümer</a:t>
            </a:r>
          </a:p>
          <a:p>
            <a:pPr marL="263525" lvl="2" indent="-263525" algn="l">
              <a:buFont typeface="Arial" panose="020B0604020202020204" pitchFamily="34" charset="0"/>
              <a:buChar char="•"/>
              <a:defRPr/>
            </a:pPr>
            <a:r>
              <a:rPr lang="de-DE" dirty="0">
                <a:solidFill>
                  <a:schemeClr val="tx1"/>
                </a:solidFill>
              </a:rPr>
              <a:t>Beschleunigung unter Einsatz aller denkbaren Mittel</a:t>
            </a:r>
          </a:p>
          <a:p>
            <a:pPr marL="263525" lvl="2" indent="-263525" algn="l">
              <a:buFont typeface="Arial" panose="020B0604020202020204" pitchFamily="34" charset="0"/>
              <a:buChar char="•"/>
              <a:defRPr/>
            </a:pPr>
            <a:r>
              <a:rPr lang="de-DE" dirty="0">
                <a:solidFill>
                  <a:schemeClr val="tx1"/>
                </a:solidFill>
              </a:rPr>
              <a:t>Einschränkungen der Rechte Dritter, Kostenauferlegung</a:t>
            </a:r>
          </a:p>
          <a:p>
            <a:pPr marL="0" lvl="2" algn="l">
              <a:defRPr/>
            </a:pPr>
            <a:endParaRPr lang="de-DE" dirty="0">
              <a:solidFill>
                <a:schemeClr val="tx1"/>
              </a:solidFill>
            </a:endParaRPr>
          </a:p>
          <a:p>
            <a:pPr marL="0" lvl="2" algn="l">
              <a:defRPr/>
            </a:pPr>
            <a:r>
              <a:rPr lang="de-DE" dirty="0">
                <a:solidFill>
                  <a:schemeClr val="tx1"/>
                </a:solidFill>
              </a:rPr>
              <a:t>Anliegen der Mieter/</a:t>
            </a:r>
            <a:r>
              <a:rPr lang="de-DE" dirty="0" err="1">
                <a:solidFill>
                  <a:schemeClr val="tx1"/>
                </a:solidFill>
              </a:rPr>
              <a:t>Nutzniesser</a:t>
            </a:r>
            <a:endParaRPr lang="de-DE" dirty="0">
              <a:solidFill>
                <a:schemeClr val="tx1"/>
              </a:solidFill>
            </a:endParaRPr>
          </a:p>
          <a:p>
            <a:pPr marL="176213" lvl="2" indent="-176213" algn="l">
              <a:buFont typeface="Arial" panose="020B0604020202020204" pitchFamily="34" charset="0"/>
              <a:buChar char="•"/>
              <a:defRPr/>
            </a:pPr>
            <a:r>
              <a:rPr lang="de-DE" dirty="0">
                <a:solidFill>
                  <a:schemeClr val="tx1"/>
                </a:solidFill>
              </a:rPr>
              <a:t>Verfahren verlängern die günstige Miete</a:t>
            </a:r>
          </a:p>
          <a:p>
            <a:pPr marL="176213" lvl="2" indent="-176213" algn="l">
              <a:buFont typeface="Arial" panose="020B0604020202020204" pitchFamily="34" charset="0"/>
              <a:buChar char="•"/>
              <a:defRPr/>
            </a:pPr>
            <a:r>
              <a:rPr lang="de-DE" dirty="0">
                <a:solidFill>
                  <a:schemeClr val="tx1"/>
                </a:solidFill>
              </a:rPr>
              <a:t>Einsprache lohnt sich (missbräuchlich?)</a:t>
            </a:r>
          </a:p>
          <a:p>
            <a:pPr marL="0" lvl="2" algn="l">
              <a:defRPr/>
            </a:pPr>
            <a:endParaRPr lang="de-DE" dirty="0">
              <a:solidFill>
                <a:schemeClr val="tx1"/>
              </a:solidFill>
            </a:endParaRPr>
          </a:p>
          <a:p>
            <a:pPr marL="263525" lvl="2" indent="-263525" algn="l">
              <a:buFont typeface="Arial" panose="020B0604020202020204" pitchFamily="34" charset="0"/>
              <a:buChar char="•"/>
              <a:defRPr/>
            </a:pPr>
            <a:endParaRPr lang="de-DE" dirty="0">
              <a:solidFill>
                <a:schemeClr val="tx1"/>
              </a:solidFill>
            </a:endParaRPr>
          </a:p>
          <a:p>
            <a:pPr marL="354013" indent="-354013" algn="l">
              <a:buFont typeface="Arial" panose="020B0604020202020204" pitchFamily="34" charset="0"/>
              <a:buChar char="•"/>
              <a:defRPr/>
            </a:pPr>
            <a:endParaRPr lang="de-CH" sz="2600" b="1" dirty="0">
              <a:solidFill>
                <a:schemeClr val="tx1"/>
              </a:solidFill>
            </a:endParaRPr>
          </a:p>
        </p:txBody>
      </p:sp>
      <p:pic>
        <p:nvPicPr>
          <p:cNvPr id="11268" name="Picture 2">
            <a:extLst>
              <a:ext uri="{FF2B5EF4-FFF2-40B4-BE49-F238E27FC236}">
                <a16:creationId xmlns:a16="http://schemas.microsoft.com/office/drawing/2014/main" id="{EB4A1CD9-9085-0094-E8AB-E1DFDDD189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a:extLst>
              <a:ext uri="{FF2B5EF4-FFF2-40B4-BE49-F238E27FC236}">
                <a16:creationId xmlns:a16="http://schemas.microsoft.com/office/drawing/2014/main" id="{1EFED49D-BE91-ADC1-E26B-AA19CB81C157}"/>
              </a:ext>
            </a:extLst>
          </p:cNvPr>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a:extLst>
              <a:ext uri="{FF2B5EF4-FFF2-40B4-BE49-F238E27FC236}">
                <a16:creationId xmlns:a16="http://schemas.microsoft.com/office/drawing/2014/main" id="{D4C83739-826C-0AA7-33E3-91817BA701C6}"/>
              </a:ext>
            </a:extLst>
          </p:cNvPr>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6D6A7431-17B9-48E4-D094-6AE91739A1C4}"/>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3438593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87624" y="1503733"/>
            <a:ext cx="7270576" cy="557113"/>
          </a:xfrm>
        </p:spPr>
        <p:txBody>
          <a:bodyPr>
            <a:normAutofit/>
          </a:bodyPr>
          <a:lstStyle/>
          <a:p>
            <a:pPr algn="l">
              <a:defRPr/>
            </a:pPr>
            <a:r>
              <a:rPr lang="de-CH" altLang="de-DE" sz="1800" b="1" dirty="0">
                <a:solidFill>
                  <a:srgbClr val="000000"/>
                </a:solidFill>
                <a:ea typeface="+mn-ea"/>
              </a:rPr>
              <a:t>Unterschiedliche Interessen – staatliche Stellen</a:t>
            </a:r>
            <a:endParaRPr lang="de-CH" altLang="de-DE" sz="1800" b="1" kern="1200" dirty="0">
              <a:solidFill>
                <a:srgbClr val="000000"/>
              </a:solidFill>
              <a:ea typeface="+mn-ea"/>
            </a:endParaRPr>
          </a:p>
        </p:txBody>
      </p:sp>
      <p:sp>
        <p:nvSpPr>
          <p:cNvPr id="3" name="Untertitel 2"/>
          <p:cNvSpPr>
            <a:spLocks noGrp="1"/>
          </p:cNvSpPr>
          <p:nvPr>
            <p:ph type="subTitle" idx="1"/>
          </p:nvPr>
        </p:nvSpPr>
        <p:spPr>
          <a:xfrm>
            <a:off x="1259632" y="2060848"/>
            <a:ext cx="7488832" cy="4320479"/>
          </a:xfrm>
        </p:spPr>
        <p:txBody>
          <a:bodyPr>
            <a:normAutofit/>
          </a:bodyPr>
          <a:lstStyle/>
          <a:p>
            <a:pPr algn="l">
              <a:defRPr/>
            </a:pPr>
            <a:r>
              <a:rPr lang="de-DE" sz="2200" dirty="0">
                <a:solidFill>
                  <a:schemeClr val="tx1"/>
                </a:solidFill>
              </a:rPr>
              <a:t>Anliegen der staatlichen Stellen</a:t>
            </a:r>
          </a:p>
          <a:p>
            <a:pPr marL="263525" lvl="1" indent="-263525" algn="l">
              <a:buFont typeface="Arial" panose="020B0604020202020204" pitchFamily="34" charset="0"/>
              <a:buChar char="•"/>
              <a:defRPr/>
            </a:pPr>
            <a:r>
              <a:rPr lang="de-DE" sz="2200" dirty="0">
                <a:solidFill>
                  <a:schemeClr val="tx1"/>
                </a:solidFill>
              </a:rPr>
              <a:t>Schutz der und fachkundig geregelten Sache</a:t>
            </a:r>
          </a:p>
          <a:p>
            <a:pPr marL="263525" lvl="1" indent="-263525" algn="l">
              <a:buFont typeface="Arial" panose="020B0604020202020204" pitchFamily="34" charset="0"/>
              <a:buChar char="•"/>
              <a:defRPr/>
            </a:pPr>
            <a:r>
              <a:rPr lang="de-DE" sz="2200" dirty="0">
                <a:solidFill>
                  <a:schemeClr val="tx1"/>
                </a:solidFill>
              </a:rPr>
              <a:t>Suche nach detaillierter Regelung – wortgetreue Rechtsanwendung</a:t>
            </a:r>
          </a:p>
          <a:p>
            <a:pPr marL="263525" lvl="1" indent="-263525" algn="l">
              <a:buFont typeface="Arial" panose="020B0604020202020204" pitchFamily="34" charset="0"/>
              <a:buChar char="•"/>
              <a:defRPr/>
            </a:pPr>
            <a:r>
              <a:rPr lang="de-DE" sz="2200" dirty="0">
                <a:solidFill>
                  <a:schemeClr val="tx1"/>
                </a:solidFill>
              </a:rPr>
              <a:t>kaum Ausbau des  Personalbestandes, Unterstützung durch Dritte oder Technik</a:t>
            </a:r>
          </a:p>
          <a:p>
            <a:pPr marL="263525" lvl="1" indent="-263525" algn="l">
              <a:buFont typeface="Arial" panose="020B0604020202020204" pitchFamily="34" charset="0"/>
              <a:buChar char="•"/>
              <a:defRPr/>
            </a:pPr>
            <a:r>
              <a:rPr lang="de-DE" sz="2200" dirty="0">
                <a:solidFill>
                  <a:schemeClr val="tx1"/>
                </a:solidFill>
              </a:rPr>
              <a:t>Kein Abbau der detaillierten fachlich „erforderlichen“ Regelungen - Entflechtung eher nicht</a:t>
            </a:r>
          </a:p>
          <a:p>
            <a:pPr algn="l">
              <a:lnSpc>
                <a:spcPct val="110000"/>
              </a:lnSpc>
              <a:defRPr/>
            </a:pPr>
            <a:endParaRPr lang="de-DE" sz="2400" dirty="0">
              <a:solidFill>
                <a:schemeClr val="tx1"/>
              </a:solidFill>
            </a:endParaRPr>
          </a:p>
          <a:p>
            <a:pPr marL="342900" indent="-342900" algn="l">
              <a:buFont typeface="Arial" panose="020B0604020202020204" pitchFamily="34" charset="0"/>
              <a:buChar char="•"/>
              <a:defRPr/>
            </a:pPr>
            <a:endParaRPr lang="de-DE" sz="2400" dirty="0">
              <a:solidFill>
                <a:schemeClr val="tx1"/>
              </a:solidFill>
            </a:endParaRPr>
          </a:p>
          <a:p>
            <a:pPr algn="l">
              <a:defRPr/>
            </a:pPr>
            <a:endParaRPr lang="de-DE" sz="2400" dirty="0">
              <a:solidFill>
                <a:schemeClr val="tx1"/>
              </a:solidFill>
            </a:endParaRPr>
          </a:p>
          <a:p>
            <a:pPr algn="l">
              <a:defRPr/>
            </a:pPr>
            <a:endParaRPr lang="de-DE" sz="2400" dirty="0">
              <a:solidFill>
                <a:schemeClr val="tx1"/>
              </a:solidFill>
            </a:endParaRPr>
          </a:p>
          <a:p>
            <a:pPr algn="l">
              <a:defRPr/>
            </a:pPr>
            <a:endParaRPr lang="de-DE" sz="2000" b="1" dirty="0">
              <a:solidFill>
                <a:schemeClr val="tx1"/>
              </a:solidFill>
            </a:endParaRPr>
          </a:p>
          <a:p>
            <a:pPr algn="l">
              <a:defRPr/>
            </a:pPr>
            <a:endParaRPr lang="de-DE" sz="2000" b="1" dirty="0">
              <a:solidFill>
                <a:schemeClr val="tx1"/>
              </a:solidFill>
            </a:endParaRPr>
          </a:p>
          <a:p>
            <a:pPr algn="l">
              <a:defRPr/>
            </a:pPr>
            <a:endParaRPr lang="de-CH" sz="2000" b="1" dirty="0">
              <a:solidFill>
                <a:schemeClr val="tx1"/>
              </a:solidFill>
            </a:endParaRP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8605" y="717562"/>
            <a:ext cx="18002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9" name="Textfeld 3"/>
          <p:cNvSpPr txBox="1">
            <a:spLocks noChangeArrowheads="1"/>
          </p:cNvSpPr>
          <p:nvPr/>
        </p:nvSpPr>
        <p:spPr bwMode="auto">
          <a:xfrm>
            <a:off x="6922976" y="512737"/>
            <a:ext cx="1850776"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r" eaLnBrk="1" hangingPunct="1">
              <a:spcBef>
                <a:spcPct val="0"/>
              </a:spcBef>
              <a:buFontTx/>
              <a:buNone/>
            </a:pPr>
            <a:r>
              <a:rPr lang="de-CH" altLang="de-DE" sz="800" b="1" dirty="0"/>
              <a:t>Huser Bau- und Immobilienrecht</a:t>
            </a:r>
          </a:p>
        </p:txBody>
      </p:sp>
      <p:sp>
        <p:nvSpPr>
          <p:cNvPr id="5" name="Textfeld 4"/>
          <p:cNvSpPr txBox="1"/>
          <p:nvPr/>
        </p:nvSpPr>
        <p:spPr>
          <a:xfrm>
            <a:off x="6804248" y="6228020"/>
            <a:ext cx="2088232" cy="369332"/>
          </a:xfrm>
          <a:prstGeom prst="rect">
            <a:avLst/>
          </a:prstGeom>
          <a:noFill/>
        </p:spPr>
        <p:txBody>
          <a:bodyPr wrap="square" rtlCol="0">
            <a:spAutoFit/>
          </a:bodyPr>
          <a:lstStyle/>
          <a:p>
            <a:r>
              <a:rPr lang="de-CH" sz="900" b="1" dirty="0"/>
              <a:t> </a:t>
            </a:r>
          </a:p>
          <a:p>
            <a:pPr algn="r"/>
            <a:r>
              <a:rPr lang="de-CH" sz="900" b="1" dirty="0"/>
              <a:t>www.huser-baurecht.ch</a:t>
            </a:r>
          </a:p>
        </p:txBody>
      </p:sp>
      <p:sp>
        <p:nvSpPr>
          <p:cNvPr id="11" name="Textfeld 10">
            <a:extLst>
              <a:ext uri="{FF2B5EF4-FFF2-40B4-BE49-F238E27FC236}">
                <a16:creationId xmlns:a16="http://schemas.microsoft.com/office/drawing/2014/main" id="{D49DEFD0-3D49-47DD-9B5D-9EB551F8CA6C}"/>
              </a:ext>
            </a:extLst>
          </p:cNvPr>
          <p:cNvSpPr txBox="1"/>
          <p:nvPr/>
        </p:nvSpPr>
        <p:spPr>
          <a:xfrm>
            <a:off x="1187624" y="6381327"/>
            <a:ext cx="2448272" cy="230832"/>
          </a:xfrm>
          <a:prstGeom prst="rect">
            <a:avLst/>
          </a:prstGeom>
          <a:noFill/>
        </p:spPr>
        <p:txBody>
          <a:bodyPr wrap="square" rtlCol="0">
            <a:spAutoFit/>
          </a:bodyPr>
          <a:lstStyle/>
          <a:p>
            <a:r>
              <a:rPr lang="de-CH" sz="900" b="1" dirty="0"/>
              <a:t>Vortrag vom 14.11.2024</a:t>
            </a:r>
            <a:endParaRPr lang="de-CH" sz="900" dirty="0"/>
          </a:p>
        </p:txBody>
      </p:sp>
    </p:spTree>
    <p:extLst>
      <p:ext uri="{BB962C8B-B14F-4D97-AF65-F5344CB8AC3E}">
        <p14:creationId xmlns:p14="http://schemas.microsoft.com/office/powerpoint/2010/main" val="1434946249"/>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1681</Words>
  <Application>Microsoft Office PowerPoint</Application>
  <PresentationFormat>Bildschirmpräsentation (4:3)</PresentationFormat>
  <Paragraphs>352</Paragraphs>
  <Slides>27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27</vt:i4>
      </vt:variant>
    </vt:vector>
  </HeadingPairs>
  <TitlesOfParts>
    <vt:vector size="31" baseType="lpstr">
      <vt:lpstr>Aptos</vt:lpstr>
      <vt:lpstr>Arial</vt:lpstr>
      <vt:lpstr>Calibri</vt:lpstr>
      <vt:lpstr>Larissa</vt:lpstr>
      <vt:lpstr>PowerPoint-Präsentation</vt:lpstr>
      <vt:lpstr>Aus der Presse – eine Auswahl</vt:lpstr>
      <vt:lpstr>Dauer = Thema seit 1980</vt:lpstr>
      <vt:lpstr>Grundsätzliche Schwierigkeiten des bestehenden Verfahrens</vt:lpstr>
      <vt:lpstr>Kaum koordinierte Lösungen zwischen den Gebietskörperschaften</vt:lpstr>
      <vt:lpstr>Anwendung des gesamten Rechts</vt:lpstr>
      <vt:lpstr>Unterschiedliche Interessen am Baubewilligungsverfahren</vt:lpstr>
      <vt:lpstr>Unterschiedliche Interessen: Bauherrschaft - Mieter</vt:lpstr>
      <vt:lpstr>Unterschiedliche Interessen – staatliche Stellen</vt:lpstr>
      <vt:lpstr>Unterschiedliche Interessen Verbände und andere Dritte</vt:lpstr>
      <vt:lpstr>Unterschiedliche Interessen am Baubewilligungsverfahren</vt:lpstr>
      <vt:lpstr>Einzelne Massnahmen zu Kernthemen</vt:lpstr>
      <vt:lpstr>Beschleunigung im Vorverfahren (Planung)</vt:lpstr>
      <vt:lpstr>Beschleunigung im Vorverfahren (vor Baubewilligung)</vt:lpstr>
      <vt:lpstr>Beschleunigung im Vorverfahren</vt:lpstr>
      <vt:lpstr>Beschleunigung durch Einsprache- und Rechtsmittelfristen</vt:lpstr>
      <vt:lpstr>Beschleunigung durch Behandlungsfristen</vt:lpstr>
      <vt:lpstr>Beschleunigung durch Behördenorganisation</vt:lpstr>
      <vt:lpstr>Beschleunigung durch Verfahrensorganisation</vt:lpstr>
      <vt:lpstr>Beschleunigung durch ökonomische Verfahrensführung</vt:lpstr>
      <vt:lpstr>Beschleunigung durch Koordination ?</vt:lpstr>
      <vt:lpstr>Beschleunigung durch Entflechtung ?</vt:lpstr>
      <vt:lpstr>Einschätzung </vt:lpstr>
      <vt:lpstr>Einschätzung </vt:lpstr>
      <vt:lpstr>Zusammenfassung – Beschleunigungsmöglichkeiten in Stichworten</vt:lpstr>
      <vt:lpstr>Zusammenfassung – Beschleunigungsmöglichkeiten in Stichworten</vt:lpstr>
      <vt:lpstr>Vielen Dank für die Aufmerksamkeit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Meinrad</dc:creator>
  <cp:lastModifiedBy>Meinrad Huser</cp:lastModifiedBy>
  <cp:revision>328</cp:revision>
  <cp:lastPrinted>2021-06-15T05:46:47Z</cp:lastPrinted>
  <dcterms:created xsi:type="dcterms:W3CDTF">2016-04-04T13:40:28Z</dcterms:created>
  <dcterms:modified xsi:type="dcterms:W3CDTF">2024-11-08T15:16:27Z</dcterms:modified>
</cp:coreProperties>
</file>